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294" r:id="rId3"/>
    <p:sldId id="283" r:id="rId4"/>
    <p:sldId id="305" r:id="rId5"/>
    <p:sldId id="284" r:id="rId6"/>
    <p:sldId id="285" r:id="rId7"/>
    <p:sldId id="306" r:id="rId8"/>
    <p:sldId id="312" r:id="rId9"/>
    <p:sldId id="313" r:id="rId10"/>
    <p:sldId id="288" r:id="rId11"/>
    <p:sldId id="316" r:id="rId12"/>
    <p:sldId id="326" r:id="rId13"/>
    <p:sldId id="317" r:id="rId14"/>
    <p:sldId id="289" r:id="rId15"/>
    <p:sldId id="286" r:id="rId16"/>
    <p:sldId id="287" r:id="rId17"/>
    <p:sldId id="327" r:id="rId18"/>
    <p:sldId id="328" r:id="rId19"/>
    <p:sldId id="329" r:id="rId20"/>
    <p:sldId id="330" r:id="rId21"/>
    <p:sldId id="331" r:id="rId22"/>
    <p:sldId id="332" r:id="rId23"/>
    <p:sldId id="325" r:id="rId24"/>
    <p:sldId id="291" r:id="rId25"/>
    <p:sldId id="324" r:id="rId26"/>
    <p:sldId id="293" r:id="rId27"/>
  </p:sldIdLst>
  <p:sldSz cx="12192000" cy="68580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145F"/>
    <a:srgbClr val="97B5EB"/>
    <a:srgbClr val="AD248E"/>
    <a:srgbClr val="3D4474"/>
    <a:srgbClr val="463087"/>
    <a:srgbClr val="9900CC"/>
    <a:srgbClr val="660066"/>
    <a:srgbClr val="000099"/>
    <a:srgbClr val="EB2661"/>
    <a:srgbClr val="F25B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7"/>
  </p:normalViewPr>
  <p:slideViewPr>
    <p:cSldViewPr snapToGrid="0" snapToObjects="1">
      <p:cViewPr varScale="1">
        <p:scale>
          <a:sx n="123" d="100"/>
          <a:sy n="123" d="100"/>
        </p:scale>
        <p:origin x="114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62B29E-3188-417C-832B-04A46C64FAF3}" type="doc">
      <dgm:prSet loTypeId="urn:microsoft.com/office/officeart/2005/8/layout/pyramid4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D2EFE61-01F1-478D-B440-7BCAE8476C24}">
      <dgm:prSet phldrT="[Text]"/>
      <dgm:spPr>
        <a:solidFill>
          <a:srgbClr val="F35C22"/>
        </a:solidFill>
      </dgm:spPr>
      <dgm:t>
        <a:bodyPr/>
        <a:lstStyle/>
        <a:p>
          <a:r>
            <a:rPr lang="en-US" dirty="0" err="1"/>
            <a:t>Mladi</a:t>
          </a:r>
          <a:endParaRPr lang="en-US" dirty="0"/>
        </a:p>
      </dgm:t>
    </dgm:pt>
    <dgm:pt modelId="{C9A164A7-6809-41D8-864D-41D04EAD3CBE}" type="parTrans" cxnId="{C2D9FE30-8F86-4BFA-9E7B-45E7974B6EB4}">
      <dgm:prSet/>
      <dgm:spPr/>
      <dgm:t>
        <a:bodyPr/>
        <a:lstStyle/>
        <a:p>
          <a:endParaRPr lang="en-US"/>
        </a:p>
      </dgm:t>
    </dgm:pt>
    <dgm:pt modelId="{A342D6FC-39FF-4005-B780-63260783DB57}" type="sibTrans" cxnId="{C2D9FE30-8F86-4BFA-9E7B-45E7974B6EB4}">
      <dgm:prSet/>
      <dgm:spPr/>
      <dgm:t>
        <a:bodyPr/>
        <a:lstStyle/>
        <a:p>
          <a:endParaRPr lang="en-US"/>
        </a:p>
      </dgm:t>
    </dgm:pt>
    <dgm:pt modelId="{C13A8799-6F9E-46CF-83F8-C809559D88DD}">
      <dgm:prSet phldrT="[Text]"/>
      <dgm:spPr>
        <a:solidFill>
          <a:srgbClr val="463088"/>
        </a:solidFill>
      </dgm:spPr>
      <dgm:t>
        <a:bodyPr/>
        <a:lstStyle/>
        <a:p>
          <a:r>
            <a:rPr lang="en-US" dirty="0" err="1"/>
            <a:t>Strokovnjaki</a:t>
          </a:r>
          <a:r>
            <a:rPr lang="en-US" dirty="0"/>
            <a:t> v </a:t>
          </a:r>
          <a:r>
            <a:rPr lang="en-US" dirty="0" err="1"/>
            <a:t>šolstvu</a:t>
          </a:r>
          <a:endParaRPr lang="en-US" dirty="0"/>
        </a:p>
      </dgm:t>
    </dgm:pt>
    <dgm:pt modelId="{A8A82597-EB54-4C54-998B-F9B55C4F5FA9}" type="parTrans" cxnId="{2EC5D33C-1263-4E6D-81F3-3CBEEC789439}">
      <dgm:prSet/>
      <dgm:spPr/>
      <dgm:t>
        <a:bodyPr/>
        <a:lstStyle/>
        <a:p>
          <a:endParaRPr lang="en-US"/>
        </a:p>
      </dgm:t>
    </dgm:pt>
    <dgm:pt modelId="{A1261F66-3433-4B20-9358-F5896D4A173D}" type="sibTrans" cxnId="{2EC5D33C-1263-4E6D-81F3-3CBEEC789439}">
      <dgm:prSet/>
      <dgm:spPr/>
      <dgm:t>
        <a:bodyPr/>
        <a:lstStyle/>
        <a:p>
          <a:endParaRPr lang="en-US"/>
        </a:p>
      </dgm:t>
    </dgm:pt>
    <dgm:pt modelId="{228AA70C-B058-45BB-BDBE-07F910135185}">
      <dgm:prSet phldrT="[Text]" phldr="1"/>
      <dgm:spPr>
        <a:solidFill>
          <a:schemeClr val="bg1"/>
        </a:solidFill>
      </dgm:spPr>
      <dgm:t>
        <a:bodyPr/>
        <a:lstStyle/>
        <a:p>
          <a:endParaRPr lang="en-US" dirty="0"/>
        </a:p>
      </dgm:t>
    </dgm:pt>
    <dgm:pt modelId="{80EF6369-F33F-4E76-925B-BD92996B0155}" type="parTrans" cxnId="{E9BC0581-9455-45CA-B044-F0CDF43913DD}">
      <dgm:prSet/>
      <dgm:spPr/>
      <dgm:t>
        <a:bodyPr/>
        <a:lstStyle/>
        <a:p>
          <a:endParaRPr lang="en-US"/>
        </a:p>
      </dgm:t>
    </dgm:pt>
    <dgm:pt modelId="{8AF2C1F3-D066-4B8E-8899-0F2228C33767}" type="sibTrans" cxnId="{E9BC0581-9455-45CA-B044-F0CDF43913DD}">
      <dgm:prSet/>
      <dgm:spPr/>
      <dgm:t>
        <a:bodyPr/>
        <a:lstStyle/>
        <a:p>
          <a:endParaRPr lang="en-US"/>
        </a:p>
      </dgm:t>
    </dgm:pt>
    <dgm:pt modelId="{CE07A2FC-48DF-4D42-9566-8ABAA8659989}">
      <dgm:prSet phldrT="[Text]"/>
      <dgm:spPr>
        <a:solidFill>
          <a:srgbClr val="EA1861"/>
        </a:solidFill>
      </dgm:spPr>
      <dgm:t>
        <a:bodyPr/>
        <a:lstStyle/>
        <a:p>
          <a:r>
            <a:rPr lang="en-US" dirty="0" err="1"/>
            <a:t>Ostali</a:t>
          </a:r>
          <a:r>
            <a:rPr lang="en-US" dirty="0"/>
            <a:t> </a:t>
          </a:r>
          <a:r>
            <a:rPr lang="en-US" dirty="0" err="1"/>
            <a:t>strokovnjaki</a:t>
          </a:r>
          <a:r>
            <a:rPr lang="en-US" dirty="0"/>
            <a:t> (</a:t>
          </a:r>
          <a:r>
            <a:rPr lang="en-US" dirty="0" err="1"/>
            <a:t>zdravstvo</a:t>
          </a:r>
          <a:r>
            <a:rPr lang="en-US" dirty="0"/>
            <a:t>, </a:t>
          </a:r>
          <a:r>
            <a:rPr lang="en-US" dirty="0" err="1"/>
            <a:t>sociala</a:t>
          </a:r>
          <a:r>
            <a:rPr lang="en-US" dirty="0"/>
            <a:t>, NVO, </a:t>
          </a:r>
          <a:r>
            <a:rPr lang="en-US" dirty="0" err="1"/>
            <a:t>idr</a:t>
          </a:r>
          <a:r>
            <a:rPr lang="en-US" dirty="0"/>
            <a:t>.)</a:t>
          </a:r>
        </a:p>
      </dgm:t>
    </dgm:pt>
    <dgm:pt modelId="{92B5CF60-D668-45EB-AC57-020B2CD9C025}" type="parTrans" cxnId="{D327C868-458A-450B-BF9C-49AFE3CE148A}">
      <dgm:prSet/>
      <dgm:spPr/>
      <dgm:t>
        <a:bodyPr/>
        <a:lstStyle/>
        <a:p>
          <a:endParaRPr lang="en-US"/>
        </a:p>
      </dgm:t>
    </dgm:pt>
    <dgm:pt modelId="{6F823DAE-4452-4D72-B644-5A5BF933A058}" type="sibTrans" cxnId="{D327C868-458A-450B-BF9C-49AFE3CE148A}">
      <dgm:prSet/>
      <dgm:spPr/>
      <dgm:t>
        <a:bodyPr/>
        <a:lstStyle/>
        <a:p>
          <a:endParaRPr lang="en-US"/>
        </a:p>
      </dgm:t>
    </dgm:pt>
    <dgm:pt modelId="{5161F797-BB7B-4D96-8A27-017A35F664B5}" type="pres">
      <dgm:prSet presAssocID="{BB62B29E-3188-417C-832B-04A46C64FAF3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BB5189-EA8F-48C6-9D8D-9F6F6B8543FE}" type="pres">
      <dgm:prSet presAssocID="{BB62B29E-3188-417C-832B-04A46C64FAF3}" presName="triangle1" presStyleLbl="node1" presStyleIdx="0" presStyleCnt="4" custLinFactNeighborX="0" custLinFactNeighborY="-197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A0E573-D6FD-44FE-B1F5-C133172F0497}" type="pres">
      <dgm:prSet presAssocID="{BB62B29E-3188-417C-832B-04A46C64FAF3}" presName="triangle2" presStyleLbl="node1" presStyleIdx="1" presStyleCnt="4" custLinFactNeighborX="0" custLinFactNeighborY="-2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645652-6E31-48A5-A820-1E56DF2D8937}" type="pres">
      <dgm:prSet presAssocID="{BB62B29E-3188-417C-832B-04A46C64FAF3}" presName="triangle3" presStyleLbl="node1" presStyleIdx="2" presStyleCnt="4" custLinFactNeighborY="64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B642C9-A6FC-4408-BA71-40CFD5A8CF48}" type="pres">
      <dgm:prSet presAssocID="{BB62B29E-3188-417C-832B-04A46C64FAF3}" presName="triangle4" presStyleLbl="node1" presStyleIdx="3" presStyleCnt="4" custLinFactNeighborX="0" custLinFactNeighborY="-2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EF8EBFD-D7DC-4AD0-B4DE-9486B5E49F63}" type="presOf" srcId="{9D2EFE61-01F1-478D-B440-7BCAE8476C24}" destId="{85BB5189-EA8F-48C6-9D8D-9F6F6B8543FE}" srcOrd="0" destOrd="0" presId="urn:microsoft.com/office/officeart/2005/8/layout/pyramid4"/>
    <dgm:cxn modelId="{2EC5D33C-1263-4E6D-81F3-3CBEEC789439}" srcId="{BB62B29E-3188-417C-832B-04A46C64FAF3}" destId="{C13A8799-6F9E-46CF-83F8-C809559D88DD}" srcOrd="1" destOrd="0" parTransId="{A8A82597-EB54-4C54-998B-F9B55C4F5FA9}" sibTransId="{A1261F66-3433-4B20-9358-F5896D4A173D}"/>
    <dgm:cxn modelId="{D327C868-458A-450B-BF9C-49AFE3CE148A}" srcId="{BB62B29E-3188-417C-832B-04A46C64FAF3}" destId="{CE07A2FC-48DF-4D42-9566-8ABAA8659989}" srcOrd="3" destOrd="0" parTransId="{92B5CF60-D668-45EB-AC57-020B2CD9C025}" sibTransId="{6F823DAE-4452-4D72-B644-5A5BF933A058}"/>
    <dgm:cxn modelId="{9517DD17-B9AE-4FCE-BD79-7E0C6A569679}" type="presOf" srcId="{C13A8799-6F9E-46CF-83F8-C809559D88DD}" destId="{E8A0E573-D6FD-44FE-B1F5-C133172F0497}" srcOrd="0" destOrd="0" presId="urn:microsoft.com/office/officeart/2005/8/layout/pyramid4"/>
    <dgm:cxn modelId="{E9BC0581-9455-45CA-B044-F0CDF43913DD}" srcId="{BB62B29E-3188-417C-832B-04A46C64FAF3}" destId="{228AA70C-B058-45BB-BDBE-07F910135185}" srcOrd="2" destOrd="0" parTransId="{80EF6369-F33F-4E76-925B-BD92996B0155}" sibTransId="{8AF2C1F3-D066-4B8E-8899-0F2228C33767}"/>
    <dgm:cxn modelId="{359E9E1C-2EB6-40FA-A391-CFDBD08099ED}" type="presOf" srcId="{BB62B29E-3188-417C-832B-04A46C64FAF3}" destId="{5161F797-BB7B-4D96-8A27-017A35F664B5}" srcOrd="0" destOrd="0" presId="urn:microsoft.com/office/officeart/2005/8/layout/pyramid4"/>
    <dgm:cxn modelId="{F6514FFE-6CED-4B19-B20C-DE9D2E9992A4}" type="presOf" srcId="{CE07A2FC-48DF-4D42-9566-8ABAA8659989}" destId="{A8B642C9-A6FC-4408-BA71-40CFD5A8CF48}" srcOrd="0" destOrd="0" presId="urn:microsoft.com/office/officeart/2005/8/layout/pyramid4"/>
    <dgm:cxn modelId="{C2D9FE30-8F86-4BFA-9E7B-45E7974B6EB4}" srcId="{BB62B29E-3188-417C-832B-04A46C64FAF3}" destId="{9D2EFE61-01F1-478D-B440-7BCAE8476C24}" srcOrd="0" destOrd="0" parTransId="{C9A164A7-6809-41D8-864D-41D04EAD3CBE}" sibTransId="{A342D6FC-39FF-4005-B780-63260783DB57}"/>
    <dgm:cxn modelId="{0010AF41-C22B-41CD-9ED0-1883AB7FA737}" type="presOf" srcId="{228AA70C-B058-45BB-BDBE-07F910135185}" destId="{FB645652-6E31-48A5-A820-1E56DF2D8937}" srcOrd="0" destOrd="0" presId="urn:microsoft.com/office/officeart/2005/8/layout/pyramid4"/>
    <dgm:cxn modelId="{FAEB745E-CD5A-4F09-B38C-054B0A1DCFF4}" type="presParOf" srcId="{5161F797-BB7B-4D96-8A27-017A35F664B5}" destId="{85BB5189-EA8F-48C6-9D8D-9F6F6B8543FE}" srcOrd="0" destOrd="0" presId="urn:microsoft.com/office/officeart/2005/8/layout/pyramid4"/>
    <dgm:cxn modelId="{26EE1E45-0BA9-4FB4-A565-A26DDD513842}" type="presParOf" srcId="{5161F797-BB7B-4D96-8A27-017A35F664B5}" destId="{E8A0E573-D6FD-44FE-B1F5-C133172F0497}" srcOrd="1" destOrd="0" presId="urn:microsoft.com/office/officeart/2005/8/layout/pyramid4"/>
    <dgm:cxn modelId="{F32926D7-1CDB-482B-8E46-819A07B03A6F}" type="presParOf" srcId="{5161F797-BB7B-4D96-8A27-017A35F664B5}" destId="{FB645652-6E31-48A5-A820-1E56DF2D8937}" srcOrd="2" destOrd="0" presId="urn:microsoft.com/office/officeart/2005/8/layout/pyramid4"/>
    <dgm:cxn modelId="{3BE4122C-E80D-4EC6-9F07-59EDF1AB7B61}" type="presParOf" srcId="{5161F797-BB7B-4D96-8A27-017A35F664B5}" destId="{A8B642C9-A6FC-4408-BA71-40CFD5A8CF48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B5189-EA8F-48C6-9D8D-9F6F6B8543FE}">
      <dsp:nvSpPr>
        <dsp:cNvPr id="0" name=""/>
        <dsp:cNvSpPr/>
      </dsp:nvSpPr>
      <dsp:spPr>
        <a:xfrm>
          <a:off x="2957172" y="0"/>
          <a:ext cx="3185387" cy="3185387"/>
        </a:xfrm>
        <a:prstGeom prst="triangle">
          <a:avLst/>
        </a:prstGeom>
        <a:solidFill>
          <a:srgbClr val="F35C2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/>
            <a:t>Mladi</a:t>
          </a:r>
          <a:endParaRPr lang="en-US" sz="2000" kern="1200" dirty="0"/>
        </a:p>
      </dsp:txBody>
      <dsp:txXfrm>
        <a:off x="3753519" y="1592694"/>
        <a:ext cx="1592693" cy="1592693"/>
      </dsp:txXfrm>
    </dsp:sp>
    <dsp:sp modelId="{E8A0E573-D6FD-44FE-B1F5-C133172F0497}">
      <dsp:nvSpPr>
        <dsp:cNvPr id="0" name=""/>
        <dsp:cNvSpPr/>
      </dsp:nvSpPr>
      <dsp:spPr>
        <a:xfrm>
          <a:off x="1364478" y="3176723"/>
          <a:ext cx="3185387" cy="3185387"/>
        </a:xfrm>
        <a:prstGeom prst="triangle">
          <a:avLst/>
        </a:prstGeom>
        <a:solidFill>
          <a:srgbClr val="46308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/>
            <a:t>Strokovnjaki</a:t>
          </a:r>
          <a:r>
            <a:rPr lang="en-US" sz="2000" kern="1200" dirty="0"/>
            <a:t> v </a:t>
          </a:r>
          <a:r>
            <a:rPr lang="en-US" sz="2000" kern="1200" dirty="0" err="1"/>
            <a:t>šolstvu</a:t>
          </a:r>
          <a:endParaRPr lang="en-US" sz="2000" kern="1200" dirty="0"/>
        </a:p>
      </dsp:txBody>
      <dsp:txXfrm>
        <a:off x="2160825" y="4769417"/>
        <a:ext cx="1592693" cy="1592693"/>
      </dsp:txXfrm>
    </dsp:sp>
    <dsp:sp modelId="{FB645652-6E31-48A5-A820-1E56DF2D8937}">
      <dsp:nvSpPr>
        <dsp:cNvPr id="0" name=""/>
        <dsp:cNvSpPr/>
      </dsp:nvSpPr>
      <dsp:spPr>
        <a:xfrm rot="10800000">
          <a:off x="2957172" y="3185387"/>
          <a:ext cx="3185387" cy="3185387"/>
        </a:xfrm>
        <a:prstGeom prst="triangl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 rot="10800000">
        <a:off x="3753519" y="3185387"/>
        <a:ext cx="1592693" cy="1592693"/>
      </dsp:txXfrm>
    </dsp:sp>
    <dsp:sp modelId="{A8B642C9-A6FC-4408-BA71-40CFD5A8CF48}">
      <dsp:nvSpPr>
        <dsp:cNvPr id="0" name=""/>
        <dsp:cNvSpPr/>
      </dsp:nvSpPr>
      <dsp:spPr>
        <a:xfrm>
          <a:off x="4549866" y="3176723"/>
          <a:ext cx="3185387" cy="3185387"/>
        </a:xfrm>
        <a:prstGeom prst="triangle">
          <a:avLst/>
        </a:prstGeom>
        <a:solidFill>
          <a:srgbClr val="EA18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/>
            <a:t>Ostali</a:t>
          </a:r>
          <a:r>
            <a:rPr lang="en-US" sz="2000" kern="1200" dirty="0"/>
            <a:t> </a:t>
          </a:r>
          <a:r>
            <a:rPr lang="en-US" sz="2000" kern="1200" dirty="0" err="1"/>
            <a:t>strokovnjaki</a:t>
          </a:r>
          <a:r>
            <a:rPr lang="en-US" sz="2000" kern="1200" dirty="0"/>
            <a:t> (</a:t>
          </a:r>
          <a:r>
            <a:rPr lang="en-US" sz="2000" kern="1200" dirty="0" err="1"/>
            <a:t>zdravstvo</a:t>
          </a:r>
          <a:r>
            <a:rPr lang="en-US" sz="2000" kern="1200" dirty="0"/>
            <a:t>, </a:t>
          </a:r>
          <a:r>
            <a:rPr lang="en-US" sz="2000" kern="1200" dirty="0" err="1"/>
            <a:t>sociala</a:t>
          </a:r>
          <a:r>
            <a:rPr lang="en-US" sz="2000" kern="1200" dirty="0"/>
            <a:t>, NVO, </a:t>
          </a:r>
          <a:r>
            <a:rPr lang="en-US" sz="2000" kern="1200" dirty="0" err="1"/>
            <a:t>idr</a:t>
          </a:r>
          <a:r>
            <a:rPr lang="en-US" sz="2000" kern="1200" dirty="0"/>
            <a:t>.)</a:t>
          </a:r>
        </a:p>
      </dsp:txBody>
      <dsp:txXfrm>
        <a:off x="5346213" y="4769417"/>
        <a:ext cx="1592693" cy="1592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0474" cy="498773"/>
          </a:xfrm>
          <a:prstGeom prst="rect">
            <a:avLst/>
          </a:prstGeom>
        </p:spPr>
        <p:txBody>
          <a:bodyPr vert="horz" lIns="92245" tIns="46122" rIns="92245" bIns="46122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56738" y="1"/>
            <a:ext cx="2950474" cy="498773"/>
          </a:xfrm>
          <a:prstGeom prst="rect">
            <a:avLst/>
          </a:prstGeom>
        </p:spPr>
        <p:txBody>
          <a:bodyPr vert="horz" lIns="92245" tIns="46122" rIns="92245" bIns="46122" rtlCol="0"/>
          <a:lstStyle>
            <a:lvl1pPr algn="r">
              <a:defRPr sz="1200"/>
            </a:lvl1pPr>
          </a:lstStyle>
          <a:p>
            <a:fld id="{56265AAC-C9E3-45FB-89A4-C91A990ACCE1}" type="datetimeFigureOut">
              <a:rPr lang="sl-SI" smtClean="0"/>
              <a:t>16. 09. 2022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9442153"/>
            <a:ext cx="2950474" cy="498772"/>
          </a:xfrm>
          <a:prstGeom prst="rect">
            <a:avLst/>
          </a:prstGeom>
        </p:spPr>
        <p:txBody>
          <a:bodyPr vert="horz" lIns="92245" tIns="46122" rIns="92245" bIns="46122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56738" y="9442153"/>
            <a:ext cx="2950474" cy="498772"/>
          </a:xfrm>
          <a:prstGeom prst="rect">
            <a:avLst/>
          </a:prstGeom>
        </p:spPr>
        <p:txBody>
          <a:bodyPr vert="horz" lIns="92245" tIns="46122" rIns="92245" bIns="46122" rtlCol="0" anchor="b"/>
          <a:lstStyle>
            <a:lvl1pPr algn="r">
              <a:defRPr sz="1200"/>
            </a:lvl1pPr>
          </a:lstStyle>
          <a:p>
            <a:fld id="{A7ABF07A-B9B1-46BC-893A-D7AC4E86FB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04119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50474" cy="497046"/>
          </a:xfrm>
          <a:prstGeom prst="rect">
            <a:avLst/>
          </a:prstGeom>
        </p:spPr>
        <p:txBody>
          <a:bodyPr vert="horz" lIns="92245" tIns="46122" rIns="92245" bIns="46122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56738" y="2"/>
            <a:ext cx="2950474" cy="497046"/>
          </a:xfrm>
          <a:prstGeom prst="rect">
            <a:avLst/>
          </a:prstGeom>
        </p:spPr>
        <p:txBody>
          <a:bodyPr vert="horz" lIns="92245" tIns="46122" rIns="92245" bIns="46122" rtlCol="0"/>
          <a:lstStyle>
            <a:lvl1pPr algn="r">
              <a:defRPr sz="1200"/>
            </a:lvl1pPr>
          </a:lstStyle>
          <a:p>
            <a:fld id="{001049B7-89AE-4EBD-B289-DBFA7C49AD98}" type="datetimeFigureOut">
              <a:rPr lang="sl-SI" smtClean="0"/>
              <a:pPr/>
              <a:t>16. 09. 2022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45" tIns="46122" rIns="92245" bIns="46122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0880" y="4721940"/>
            <a:ext cx="5447030" cy="4473416"/>
          </a:xfrm>
          <a:prstGeom prst="rect">
            <a:avLst/>
          </a:prstGeom>
        </p:spPr>
        <p:txBody>
          <a:bodyPr vert="horz" lIns="92245" tIns="46122" rIns="92245" bIns="46122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9442156"/>
            <a:ext cx="2950474" cy="497046"/>
          </a:xfrm>
          <a:prstGeom prst="rect">
            <a:avLst/>
          </a:prstGeom>
        </p:spPr>
        <p:txBody>
          <a:bodyPr vert="horz" lIns="92245" tIns="46122" rIns="92245" bIns="46122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56738" y="9442156"/>
            <a:ext cx="2950474" cy="497046"/>
          </a:xfrm>
          <a:prstGeom prst="rect">
            <a:avLst/>
          </a:prstGeom>
        </p:spPr>
        <p:txBody>
          <a:bodyPr vert="horz" lIns="92245" tIns="46122" rIns="92245" bIns="46122" rtlCol="0" anchor="b"/>
          <a:lstStyle>
            <a:lvl1pPr algn="r">
              <a:defRPr sz="1200"/>
            </a:lvl1pPr>
          </a:lstStyle>
          <a:p>
            <a:fld id="{B24FBF47-A893-460A-B390-FB59DE303FF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89043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F855C-DC0A-4E11-B34D-CDCF14EA0DDA}" type="slidenum">
              <a:rPr lang="sl-SI" smtClean="0"/>
              <a:pPr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39819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FBF47-A893-460A-B390-FB59DE303FFC}" type="slidenum">
              <a:rPr lang="sl-SI" smtClean="0"/>
              <a:pPr/>
              <a:t>25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2079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0A81-CA5C-8E44-89C4-E1276B4F9C17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4E2B-F9FA-D845-B7ED-4F43096B9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61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Click to edit Master text styles</a:t>
            </a:r>
          </a:p>
          <a:p>
            <a:pPr lvl="1"/>
            <a:r>
              <a:rPr lang="sl-SI"/>
              <a:t>Second level</a:t>
            </a:r>
          </a:p>
          <a:p>
            <a:pPr lvl="2"/>
            <a:r>
              <a:rPr lang="sl-SI"/>
              <a:t>Third level</a:t>
            </a:r>
          </a:p>
          <a:p>
            <a:pPr lvl="3"/>
            <a:r>
              <a:rPr lang="sl-SI"/>
              <a:t>Fourth level</a:t>
            </a:r>
          </a:p>
          <a:p>
            <a:pPr lvl="4"/>
            <a:r>
              <a:rPr lang="sl-S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0A81-CA5C-8E44-89C4-E1276B4F9C17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4E2B-F9FA-D845-B7ED-4F43096B9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6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Click to edit Master text styles</a:t>
            </a:r>
          </a:p>
          <a:p>
            <a:pPr lvl="1"/>
            <a:r>
              <a:rPr lang="sl-SI"/>
              <a:t>Second level</a:t>
            </a:r>
          </a:p>
          <a:p>
            <a:pPr lvl="2"/>
            <a:r>
              <a:rPr lang="sl-SI"/>
              <a:t>Third level</a:t>
            </a:r>
          </a:p>
          <a:p>
            <a:pPr lvl="3"/>
            <a:r>
              <a:rPr lang="sl-SI"/>
              <a:t>Fourth level</a:t>
            </a:r>
          </a:p>
          <a:p>
            <a:pPr lvl="4"/>
            <a:r>
              <a:rPr lang="sl-S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0A81-CA5C-8E44-89C4-E1276B4F9C17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4E2B-F9FA-D845-B7ED-4F43096B9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5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0C891E97-7267-4B90-AC70-B3D6C4A349B7}" type="datetimeFigureOut">
              <a:rPr lang="fr-FR" smtClean="0">
                <a:solidFill>
                  <a:prstClr val="black"/>
                </a:solidFill>
              </a:rPr>
              <a:pPr defTabSz="457200">
                <a:defRPr/>
              </a:pPr>
              <a:t>16/09/2022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31A5490F-43D6-4496-A131-E4F9AEA79BA9}" type="slidenum">
              <a:rPr lang="fr-FR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008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CEFDF162-C735-4FCB-9BD7-E8237A5626E0}" type="datetimeFigureOut">
              <a:rPr lang="fr-FR" smtClean="0">
                <a:solidFill>
                  <a:prstClr val="black"/>
                </a:solidFill>
              </a:rPr>
              <a:pPr defTabSz="457200">
                <a:defRPr/>
              </a:pPr>
              <a:t>16/09/2022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C16F34A0-4F7F-4848-9DF2-228E3BB60414}" type="slidenum">
              <a:rPr lang="fr-FR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385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F6E52F10-139D-4952-A377-B7FF08224CB1}" type="datetimeFigureOut">
              <a:rPr lang="fr-FR" smtClean="0">
                <a:solidFill>
                  <a:prstClr val="black"/>
                </a:solidFill>
              </a:rPr>
              <a:pPr defTabSz="457200">
                <a:defRPr/>
              </a:pPr>
              <a:t>16/09/2022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13629D57-AEB7-4296-ABD0-C5CB0189DB2E}" type="slidenum">
              <a:rPr lang="fr-FR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108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86B3C866-2730-4B54-9B91-ED466502DB0E}" type="datetimeFigureOut">
              <a:rPr lang="fr-FR" smtClean="0">
                <a:solidFill>
                  <a:prstClr val="black"/>
                </a:solidFill>
              </a:rPr>
              <a:pPr defTabSz="457200">
                <a:defRPr/>
              </a:pPr>
              <a:t>16/09/2022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44356867-066C-4E78-8A82-CC2B71AF4BD7}" type="slidenum">
              <a:rPr lang="fr-FR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634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07EB609A-F07F-4465-BFB4-78287CAC0606}" type="datetimeFigureOut">
              <a:rPr lang="fr-FR" smtClean="0">
                <a:solidFill>
                  <a:prstClr val="black"/>
                </a:solidFill>
              </a:rPr>
              <a:pPr defTabSz="457200">
                <a:defRPr/>
              </a:pPr>
              <a:t>16/09/2022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B4699A08-7CC5-4E87-AE99-530AD361FF49}" type="slidenum">
              <a:rPr lang="fr-FR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202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F5CEEA83-6938-47E7-B37D-E31CCB4E4613}" type="datetimeFigureOut">
              <a:rPr lang="fr-FR" smtClean="0">
                <a:solidFill>
                  <a:prstClr val="black"/>
                </a:solidFill>
              </a:rPr>
              <a:pPr defTabSz="457200">
                <a:defRPr/>
              </a:pPr>
              <a:t>16/09/2022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E7C8B6ED-A412-491B-AC03-CB8A5FAF05B9}" type="slidenum">
              <a:rPr lang="fr-FR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748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F162D234-23A2-43C6-AEA3-FF9C32F4C0A6}" type="datetimeFigureOut">
              <a:rPr lang="fr-FR" smtClean="0">
                <a:solidFill>
                  <a:prstClr val="black"/>
                </a:solidFill>
              </a:rPr>
              <a:pPr defTabSz="457200">
                <a:defRPr/>
              </a:pPr>
              <a:t>16/09/2022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F7220256-E0BE-4748-B626-158B7B203234}" type="slidenum">
              <a:rPr lang="fr-FR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765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9BA78708-BFAA-4DE0-AD29-9D0D54E73097}" type="datetimeFigureOut">
              <a:rPr lang="fr-FR" smtClean="0">
                <a:solidFill>
                  <a:prstClr val="black"/>
                </a:solidFill>
              </a:rPr>
              <a:pPr defTabSz="457200">
                <a:defRPr/>
              </a:pPr>
              <a:t>16/09/2022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66F5BBBA-CF90-4DAD-B69F-82EE7893F2EF}" type="slidenum">
              <a:rPr lang="fr-FR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516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Click to edit Master text styles</a:t>
            </a:r>
          </a:p>
          <a:p>
            <a:pPr lvl="1"/>
            <a:r>
              <a:rPr lang="sl-SI"/>
              <a:t>Second level</a:t>
            </a:r>
          </a:p>
          <a:p>
            <a:pPr lvl="2"/>
            <a:r>
              <a:rPr lang="sl-SI"/>
              <a:t>Third level</a:t>
            </a:r>
          </a:p>
          <a:p>
            <a:pPr lvl="3"/>
            <a:r>
              <a:rPr lang="sl-SI"/>
              <a:t>Fourth level</a:t>
            </a:r>
          </a:p>
          <a:p>
            <a:pPr lvl="4"/>
            <a:r>
              <a:rPr lang="sl-S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0A81-CA5C-8E44-89C4-E1276B4F9C17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4E2B-F9FA-D845-B7ED-4F43096B9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01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DD53F33A-E5A5-44EC-BEFD-4BB6A8139C91}" type="datetimeFigureOut">
              <a:rPr lang="fr-FR" smtClean="0">
                <a:solidFill>
                  <a:prstClr val="black"/>
                </a:solidFill>
              </a:rPr>
              <a:pPr defTabSz="457200">
                <a:defRPr/>
              </a:pPr>
              <a:t>16/09/2022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6A6309B4-057B-471A-8EB1-ECB4F05BDBA9}" type="slidenum">
              <a:rPr lang="fr-FR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37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8C80451E-C596-4285-96E2-74CDC7B485EC}" type="datetimeFigureOut">
              <a:rPr lang="fr-FR" smtClean="0">
                <a:solidFill>
                  <a:prstClr val="black"/>
                </a:solidFill>
              </a:rPr>
              <a:pPr defTabSz="457200">
                <a:defRPr/>
              </a:pPr>
              <a:t>16/09/2022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135FD757-E6BF-41BD-8268-E025CBE93A17}" type="slidenum">
              <a:rPr lang="fr-FR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405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B466972C-2AA9-44DC-91D8-797F6F249D21}" type="datetimeFigureOut">
              <a:rPr lang="fr-FR" smtClean="0">
                <a:solidFill>
                  <a:prstClr val="black"/>
                </a:solidFill>
              </a:rPr>
              <a:pPr defTabSz="457200">
                <a:defRPr/>
              </a:pPr>
              <a:t>16/09/2022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B437C014-D915-4BDC-AA74-46F1B65BFE50}" type="slidenum">
              <a:rPr lang="fr-FR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521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0A81-CA5C-8E44-89C4-E1276B4F9C17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4E2B-F9FA-D845-B7ED-4F43096B9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6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Click to edit Master text styles</a:t>
            </a:r>
          </a:p>
          <a:p>
            <a:pPr lvl="1"/>
            <a:r>
              <a:rPr lang="sl-SI"/>
              <a:t>Second level</a:t>
            </a:r>
          </a:p>
          <a:p>
            <a:pPr lvl="2"/>
            <a:r>
              <a:rPr lang="sl-SI"/>
              <a:t>Third level</a:t>
            </a:r>
          </a:p>
          <a:p>
            <a:pPr lvl="3"/>
            <a:r>
              <a:rPr lang="sl-SI"/>
              <a:t>Fourth level</a:t>
            </a:r>
          </a:p>
          <a:p>
            <a:pPr lvl="4"/>
            <a:r>
              <a:rPr lang="sl-S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Click to edit Master text styles</a:t>
            </a:r>
          </a:p>
          <a:p>
            <a:pPr lvl="1"/>
            <a:r>
              <a:rPr lang="sl-SI"/>
              <a:t>Second level</a:t>
            </a:r>
          </a:p>
          <a:p>
            <a:pPr lvl="2"/>
            <a:r>
              <a:rPr lang="sl-SI"/>
              <a:t>Third level</a:t>
            </a:r>
          </a:p>
          <a:p>
            <a:pPr lvl="3"/>
            <a:r>
              <a:rPr lang="sl-SI"/>
              <a:t>Fourth level</a:t>
            </a:r>
          </a:p>
          <a:p>
            <a:pPr lvl="4"/>
            <a:r>
              <a:rPr lang="sl-SI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0A81-CA5C-8E44-89C4-E1276B4F9C17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4E2B-F9FA-D845-B7ED-4F43096B9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4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Click to edit Master text styles</a:t>
            </a:r>
          </a:p>
          <a:p>
            <a:pPr lvl="1"/>
            <a:r>
              <a:rPr lang="sl-SI"/>
              <a:t>Second level</a:t>
            </a:r>
          </a:p>
          <a:p>
            <a:pPr lvl="2"/>
            <a:r>
              <a:rPr lang="sl-SI"/>
              <a:t>Third level</a:t>
            </a:r>
          </a:p>
          <a:p>
            <a:pPr lvl="3"/>
            <a:r>
              <a:rPr lang="sl-SI"/>
              <a:t>Fourth level</a:t>
            </a:r>
          </a:p>
          <a:p>
            <a:pPr lvl="4"/>
            <a:r>
              <a:rPr lang="sl-S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Click to edit Master text styles</a:t>
            </a:r>
          </a:p>
          <a:p>
            <a:pPr lvl="1"/>
            <a:r>
              <a:rPr lang="sl-SI"/>
              <a:t>Second level</a:t>
            </a:r>
          </a:p>
          <a:p>
            <a:pPr lvl="2"/>
            <a:r>
              <a:rPr lang="sl-SI"/>
              <a:t>Third level</a:t>
            </a:r>
          </a:p>
          <a:p>
            <a:pPr lvl="3"/>
            <a:r>
              <a:rPr lang="sl-SI"/>
              <a:t>Fourth level</a:t>
            </a:r>
          </a:p>
          <a:p>
            <a:pPr lvl="4"/>
            <a:r>
              <a:rPr lang="sl-SI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0A81-CA5C-8E44-89C4-E1276B4F9C17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4E2B-F9FA-D845-B7ED-4F43096B9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69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0A81-CA5C-8E44-89C4-E1276B4F9C17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4E2B-F9FA-D845-B7ED-4F43096B9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87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0A81-CA5C-8E44-89C4-E1276B4F9C17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4E2B-F9FA-D845-B7ED-4F43096B9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40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Click to edit Master text styles</a:t>
            </a:r>
          </a:p>
          <a:p>
            <a:pPr lvl="1"/>
            <a:r>
              <a:rPr lang="sl-SI"/>
              <a:t>Second level</a:t>
            </a:r>
          </a:p>
          <a:p>
            <a:pPr lvl="2"/>
            <a:r>
              <a:rPr lang="sl-SI"/>
              <a:t>Third level</a:t>
            </a:r>
          </a:p>
          <a:p>
            <a:pPr lvl="3"/>
            <a:r>
              <a:rPr lang="sl-SI"/>
              <a:t>Fourth level</a:t>
            </a:r>
          </a:p>
          <a:p>
            <a:pPr lvl="4"/>
            <a:r>
              <a:rPr lang="sl-S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0A81-CA5C-8E44-89C4-E1276B4F9C17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4E2B-F9FA-D845-B7ED-4F43096B9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02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0A81-CA5C-8E44-89C4-E1276B4F9C17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4E2B-F9FA-D845-B7ED-4F43096B9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98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Click to edit Master text styles</a:t>
            </a:r>
          </a:p>
          <a:p>
            <a:pPr lvl="1"/>
            <a:r>
              <a:rPr lang="sl-SI"/>
              <a:t>Second level</a:t>
            </a:r>
          </a:p>
          <a:p>
            <a:pPr lvl="2"/>
            <a:r>
              <a:rPr lang="sl-SI"/>
              <a:t>Third level</a:t>
            </a:r>
          </a:p>
          <a:p>
            <a:pPr lvl="3"/>
            <a:r>
              <a:rPr lang="sl-SI"/>
              <a:t>Fourth level</a:t>
            </a:r>
          </a:p>
          <a:p>
            <a:pPr lvl="4"/>
            <a:r>
              <a:rPr lang="sl-S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80A81-CA5C-8E44-89C4-E1276B4F9C17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F4E2B-F9FA-D845-B7ED-4F43096B9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0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89467" y="127000"/>
            <a:ext cx="11413067" cy="6591300"/>
          </a:xfrm>
          <a:prstGeom prst="rect">
            <a:avLst/>
          </a:prstGeom>
        </p:spPr>
      </p:pic>
      <p:pic>
        <p:nvPicPr>
          <p:cNvPr id="13315" name="Image 10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-539750" y="-427038"/>
            <a:ext cx="1327573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LogosEEAgrantsNORWAYgrants_CMJN.em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1" y="448081"/>
            <a:ext cx="3329599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4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domen.kralj@nijz.si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semjaz.net/e-novice/" TargetMode="External"/><Relationship Id="rId2" Type="http://schemas.openxmlformats.org/officeDocument/2006/relationships/hyperlink" Target="http://www.tosemjaz.net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nijz.si/sl/prirocnik/tosemjaz" TargetMode="External"/><Relationship Id="rId5" Type="http://schemas.openxmlformats.org/officeDocument/2006/relationships/hyperlink" Target="https://www.tosemjaz.net/za-sole-in-ucitelje/" TargetMode="External"/><Relationship Id="rId4" Type="http://schemas.openxmlformats.org/officeDocument/2006/relationships/hyperlink" Target="https://live.editiondigital.com/e/221cpgqsc/prirocnik-kaj-lahko-naredim-da-mi-bo-lazje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osemjaz.net/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4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mailto:Domen.Kralj@nijz.si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semjaz.ne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www.tosemjaz.net/razisci/custva-in-psihicne-stiske/zvocni-posnetek-izzovi-svoje-anksiozne-misli/" TargetMode="External"/><Relationship Id="rId7" Type="http://schemas.openxmlformats.org/officeDocument/2006/relationships/hyperlink" Target="https://youtu.be/sJ1KqDUiWWI" TargetMode="Externa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www.tosemjaz.net/razisci/custva-in-psihicne-stiske/zvocni-posnetek-prizemljitev-ali-tehnika-5-4-3-2-1/" TargetMode="Externa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osemjaz.net/razisci/custva-in-psihicne-stiske/zvocni-posnetek-zamenjaj-kanal/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hyperlink" Target="https://www.tosemjaz.net/razisci/custva-in-psihicne-stiske/zvocni-posnetek-izzovi-svoje-anksiozne-misli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tosemjaz.net/razisci/custva-in-psihicne-stiske/zvocni-posnetek-pomigaj-s-prsti/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www.tosemjaz.net/razisci/custva-in-psihicne-stiske/zvocni-posnetek-prizemljitev-ali-tehnika-5-4-3-2-1/" TargetMode="Externa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860159" y="809225"/>
            <a:ext cx="9479794" cy="2387600"/>
          </a:xfrm>
        </p:spPr>
        <p:txBody>
          <a:bodyPr>
            <a:normAutofit fontScale="90000"/>
          </a:bodyPr>
          <a:lstStyle/>
          <a:p>
            <a:pPr algn="l"/>
            <a:r>
              <a:rPr lang="sl-SI" b="1" dirty="0" smtClean="0">
                <a:solidFill>
                  <a:srgbClr val="3D4474"/>
                </a:solidFill>
              </a:rPr>
              <a:t/>
            </a:r>
            <a:br>
              <a:rPr lang="sl-SI" b="1" dirty="0" smtClean="0">
                <a:solidFill>
                  <a:srgbClr val="3D4474"/>
                </a:solidFill>
              </a:rPr>
            </a:br>
            <a:r>
              <a:rPr lang="sl-SI" b="1" dirty="0">
                <a:solidFill>
                  <a:srgbClr val="3D4474"/>
                </a:solidFill>
              </a:rPr>
              <a:t/>
            </a:r>
            <a:br>
              <a:rPr lang="sl-SI" b="1" dirty="0">
                <a:solidFill>
                  <a:srgbClr val="3D4474"/>
                </a:solidFill>
              </a:rPr>
            </a:br>
            <a:r>
              <a:rPr lang="sl-SI" b="1" dirty="0" smtClean="0">
                <a:solidFill>
                  <a:srgbClr val="3D4474"/>
                </a:solidFill>
              </a:rPr>
              <a:t/>
            </a:r>
            <a:br>
              <a:rPr lang="sl-SI" b="1" dirty="0" smtClean="0">
                <a:solidFill>
                  <a:srgbClr val="3D4474"/>
                </a:solidFill>
              </a:rPr>
            </a:br>
            <a:r>
              <a:rPr lang="sl-SI" b="1" dirty="0">
                <a:solidFill>
                  <a:srgbClr val="3D4474"/>
                </a:solidFill>
              </a:rPr>
              <a:t/>
            </a:r>
            <a:br>
              <a:rPr lang="sl-SI" b="1" dirty="0">
                <a:solidFill>
                  <a:srgbClr val="3D4474"/>
                </a:solidFill>
              </a:rPr>
            </a:br>
            <a:r>
              <a:rPr lang="sl-SI" b="1" dirty="0" smtClean="0">
                <a:solidFill>
                  <a:srgbClr val="3D4474"/>
                </a:solidFill>
              </a:rPr>
              <a:t/>
            </a:r>
            <a:br>
              <a:rPr lang="sl-SI" b="1" dirty="0" smtClean="0">
                <a:solidFill>
                  <a:srgbClr val="3D4474"/>
                </a:solidFill>
              </a:rPr>
            </a:br>
            <a:r>
              <a:rPr lang="sl-SI" b="1" dirty="0" smtClean="0">
                <a:solidFill>
                  <a:srgbClr val="3D4474"/>
                </a:solidFill>
              </a:rPr>
              <a:t>Prenovljeno </a:t>
            </a:r>
            <a:r>
              <a:rPr lang="sl-SI" b="1" dirty="0">
                <a:solidFill>
                  <a:srgbClr val="AD248E"/>
                </a:solidFill>
              </a:rPr>
              <a:t>spletišče</a:t>
            </a:r>
            <a:r>
              <a:rPr lang="sl-SI" b="1" dirty="0">
                <a:solidFill>
                  <a:srgbClr val="3D4474"/>
                </a:solidFill>
              </a:rPr>
              <a:t> To sem jaz in </a:t>
            </a:r>
            <a:r>
              <a:rPr lang="sl-SI" b="1" dirty="0" smtClean="0">
                <a:solidFill>
                  <a:srgbClr val="AD248E"/>
                </a:solidFill>
              </a:rPr>
              <a:t>novi priročnik </a:t>
            </a:r>
            <a:r>
              <a:rPr lang="sl-SI" b="1" dirty="0" smtClean="0">
                <a:solidFill>
                  <a:srgbClr val="3D4474"/>
                </a:solidFill>
              </a:rPr>
              <a:t>za </a:t>
            </a:r>
            <a:r>
              <a:rPr lang="sl-SI" b="1" dirty="0">
                <a:solidFill>
                  <a:srgbClr val="3D4474"/>
                </a:solidFill>
              </a:rPr>
              <a:t>mladostnike </a:t>
            </a:r>
            <a:r>
              <a:rPr lang="sl-SI" b="1" i="1" dirty="0">
                <a:solidFill>
                  <a:srgbClr val="3D4474"/>
                </a:solidFill>
              </a:rPr>
              <a:t>Kaj lahko naredim, da mi </a:t>
            </a:r>
            <a:r>
              <a:rPr lang="sl-SI" b="1" i="1" dirty="0" smtClean="0">
                <a:solidFill>
                  <a:srgbClr val="3D4474"/>
                </a:solidFill>
              </a:rPr>
              <a:t>bo lažje</a:t>
            </a:r>
            <a:r>
              <a:rPr lang="sl-SI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/>
            </a:r>
            <a:br>
              <a:rPr lang="sl-SI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</a:br>
            <a:endParaRPr lang="sl-SI" sz="4000" dirty="0">
              <a:solidFill>
                <a:srgbClr val="3D4474"/>
              </a:solidFill>
            </a:endParaRPr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860159" y="2742535"/>
            <a:ext cx="9510794" cy="2597285"/>
          </a:xfrm>
        </p:spPr>
        <p:txBody>
          <a:bodyPr>
            <a:normAutofit/>
          </a:bodyPr>
          <a:lstStyle/>
          <a:p>
            <a:pPr algn="l"/>
            <a:endParaRPr lang="sl-SI" dirty="0"/>
          </a:p>
          <a:p>
            <a:pPr algn="l"/>
            <a:r>
              <a:rPr lang="en-US" sz="2000" u="sng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Domen Kralj</a:t>
            </a:r>
            <a:r>
              <a:rPr lang="en-US" sz="2000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, </a:t>
            </a:r>
            <a:r>
              <a:rPr lang="sl-SI" sz="2000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Ksenija Lekić, Nuša Konec Juričič, Petra Tratnjek</a:t>
            </a:r>
            <a:endParaRPr lang="sl-SI" sz="2000" dirty="0">
              <a:solidFill>
                <a:srgbClr val="3D4474"/>
              </a:solidFill>
              <a:latin typeface="Roboto Slab" charset="0"/>
              <a:ea typeface="Roboto Slab" charset="0"/>
              <a:cs typeface="Roboto Slab" charset="0"/>
            </a:endParaRPr>
          </a:p>
          <a:p>
            <a:pPr algn="l"/>
            <a:r>
              <a:rPr lang="sl-SI" sz="20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Območna enota Celje, Nacionalni inštitut za javno zdravje</a:t>
            </a:r>
          </a:p>
          <a:p>
            <a:pPr algn="l"/>
            <a:r>
              <a:rPr lang="sl-SI" sz="1600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Izobraževanje za vodje timov Zdravih šol (maj, junij 2022)</a:t>
            </a:r>
            <a:endParaRPr lang="en-US" sz="1600" b="1" dirty="0" smtClean="0">
              <a:solidFill>
                <a:srgbClr val="3D4474"/>
              </a:solidFill>
              <a:latin typeface="Roboto Slab" charset="0"/>
              <a:ea typeface="Roboto Slab" charset="0"/>
              <a:cs typeface="Roboto Slab" charset="0"/>
            </a:endParaRPr>
          </a:p>
          <a:p>
            <a:pPr algn="l"/>
            <a:endParaRPr lang="sl-SI" sz="1600" i="1" dirty="0">
              <a:solidFill>
                <a:srgbClr val="3D4474"/>
              </a:solidFill>
              <a:latin typeface="Roboto Slab" charset="0"/>
              <a:ea typeface="Roboto Slab" charset="0"/>
              <a:cs typeface="Roboto Slab" charset="0"/>
            </a:endParaRPr>
          </a:p>
          <a:p>
            <a:pPr algn="l"/>
            <a:r>
              <a:rPr lang="sl-SI" dirty="0">
                <a:solidFill>
                  <a:srgbClr val="3D4474"/>
                </a:solidFill>
              </a:rPr>
              <a:t>E-mail: </a:t>
            </a:r>
            <a:r>
              <a:rPr lang="sl-SI" dirty="0">
                <a:solidFill>
                  <a:srgbClr val="3D4474"/>
                </a:solidFill>
                <a:hlinkClick r:id="rId2"/>
              </a:rPr>
              <a:t>domen.kralj@nijz.si</a:t>
            </a:r>
            <a:r>
              <a:rPr lang="sl-SI" dirty="0">
                <a:solidFill>
                  <a:srgbClr val="3D4474"/>
                </a:solidFill>
              </a:rPr>
              <a:t> </a:t>
            </a:r>
          </a:p>
          <a:p>
            <a:pPr algn="l"/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173" y="5729884"/>
            <a:ext cx="7644064" cy="11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značba mesta vsebine 10"/>
          <p:cNvSpPr>
            <a:spLocks noGrp="1"/>
          </p:cNvSpPr>
          <p:nvPr>
            <p:ph sz="quarter" idx="4"/>
          </p:nvPr>
        </p:nvSpPr>
        <p:spPr>
          <a:xfrm>
            <a:off x="5842861" y="365125"/>
            <a:ext cx="5512527" cy="6513730"/>
          </a:xfrm>
        </p:spPr>
        <p:txBody>
          <a:bodyPr>
            <a:normAutofit/>
          </a:bodyPr>
          <a:lstStyle/>
          <a:p>
            <a:endParaRPr lang="sl-SI" sz="1800" b="1" dirty="0" smtClean="0">
              <a:solidFill>
                <a:srgbClr val="3D4474"/>
              </a:solidFill>
            </a:endParaRPr>
          </a:p>
          <a:p>
            <a:pPr marL="0" indent="0">
              <a:buNone/>
            </a:pPr>
            <a:endParaRPr lang="sl-SI" sz="3600" b="1" dirty="0" smtClean="0">
              <a:solidFill>
                <a:srgbClr val="3D4474"/>
              </a:solidFill>
            </a:endParaRPr>
          </a:p>
          <a:p>
            <a:pPr marL="0" indent="0">
              <a:buNone/>
            </a:pPr>
            <a:r>
              <a:rPr lang="sl-SI" sz="3600" b="1" dirty="0" smtClean="0">
                <a:solidFill>
                  <a:srgbClr val="3D4474"/>
                </a:solidFill>
              </a:rPr>
              <a:t>Več kot klasična knjižica – hibrid med brano besedo, spletiščem, strokovnimi spletnimi viri pomoči, zvočnimi gradivi in izkustvenimi vajami. </a:t>
            </a:r>
          </a:p>
          <a:p>
            <a:pPr marL="0" indent="0">
              <a:buNone/>
            </a:pPr>
            <a:endParaRPr lang="sl-SI" sz="2400" i="1" dirty="0" smtClean="0">
              <a:solidFill>
                <a:srgbClr val="3D4474"/>
              </a:solidFill>
            </a:endParaRPr>
          </a:p>
          <a:p>
            <a:pPr marL="0" indent="0">
              <a:buNone/>
            </a:pPr>
            <a:r>
              <a:rPr lang="sl-SI" sz="2400" i="1" dirty="0" smtClean="0">
                <a:solidFill>
                  <a:srgbClr val="3D4474"/>
                </a:solidFill>
              </a:rPr>
              <a:t>Naslavlja težave </a:t>
            </a:r>
            <a:r>
              <a:rPr lang="sl-SI" sz="2400" i="1" dirty="0">
                <a:solidFill>
                  <a:srgbClr val="3D4474"/>
                </a:solidFill>
              </a:rPr>
              <a:t>duševnega zdravja mladostnikov, s poudarkom na razumevanju krožne povezanosti misli, doživljanja čustev in </a:t>
            </a:r>
            <a:r>
              <a:rPr lang="sl-SI" sz="2400" i="1" dirty="0" smtClean="0">
                <a:solidFill>
                  <a:srgbClr val="3D4474"/>
                </a:solidFill>
              </a:rPr>
              <a:t>vedenja.</a:t>
            </a:r>
          </a:p>
          <a:p>
            <a:pPr marL="0" indent="0">
              <a:buNone/>
            </a:pPr>
            <a:r>
              <a:rPr lang="sl-SI" sz="1200" i="1" dirty="0" smtClean="0">
                <a:solidFill>
                  <a:srgbClr val="3D4474"/>
                </a:solidFill>
              </a:rPr>
              <a:t>(Izhodišča po modelu VKT)</a:t>
            </a:r>
            <a:endParaRPr lang="sl-SI" sz="1200" i="1" dirty="0">
              <a:solidFill>
                <a:srgbClr val="3D4474"/>
              </a:solidFill>
            </a:endParaRPr>
          </a:p>
          <a:p>
            <a:pPr marL="0" indent="0">
              <a:buNone/>
            </a:pPr>
            <a:endParaRPr lang="sl-SI" sz="3600" b="1" dirty="0" smtClean="0">
              <a:solidFill>
                <a:srgbClr val="3D4474"/>
              </a:solidFill>
            </a:endParaRPr>
          </a:p>
          <a:p>
            <a:pPr marL="0" indent="0">
              <a:buNone/>
            </a:pPr>
            <a:endParaRPr lang="sl-SI" sz="3600" b="1" dirty="0">
              <a:solidFill>
                <a:srgbClr val="3D4474"/>
              </a:solidFill>
            </a:endParaRPr>
          </a:p>
          <a:p>
            <a:pPr marL="0" indent="0">
              <a:buNone/>
            </a:pPr>
            <a:endParaRPr lang="sl-SI" sz="3600" b="1" dirty="0">
              <a:solidFill>
                <a:srgbClr val="3D4474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5842861" y="246398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altLang="sl-SI" sz="3200" b="1" dirty="0">
                <a:solidFill>
                  <a:srgbClr val="AD248E"/>
                </a:solidFill>
                <a:latin typeface="Roboto Slab"/>
                <a:cs typeface="Arial" charset="0"/>
              </a:rPr>
              <a:t>ZA MLADOSTNIKE 15+</a:t>
            </a:r>
            <a:br>
              <a:rPr lang="sl-SI" altLang="sl-SI" sz="3200" b="1" dirty="0">
                <a:solidFill>
                  <a:srgbClr val="AD248E"/>
                </a:solidFill>
                <a:latin typeface="Roboto Slab"/>
                <a:cs typeface="Arial" charset="0"/>
              </a:rPr>
            </a:br>
            <a:endParaRPr lang="sl-SI" sz="32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861" y="0"/>
            <a:ext cx="6118179" cy="4845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4" r="8592" b="8333"/>
          <a:stretch/>
        </p:blipFill>
        <p:spPr>
          <a:xfrm>
            <a:off x="646335" y="1323616"/>
            <a:ext cx="4176017" cy="3833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8" t="5120" r="6212" b="13690"/>
          <a:stretch/>
        </p:blipFill>
        <p:spPr>
          <a:xfrm>
            <a:off x="463509" y="356961"/>
            <a:ext cx="4449535" cy="5568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4226" r="10526" b="14464"/>
          <a:stretch/>
        </p:blipFill>
        <p:spPr>
          <a:xfrm>
            <a:off x="460589" y="356961"/>
            <a:ext cx="4547508" cy="5576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8" t="4881" r="6063" b="16071"/>
          <a:stretch/>
        </p:blipFill>
        <p:spPr>
          <a:xfrm>
            <a:off x="471679" y="365125"/>
            <a:ext cx="4547508" cy="5530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 t="4849" r="9438" b="15556"/>
          <a:stretch/>
        </p:blipFill>
        <p:spPr>
          <a:xfrm>
            <a:off x="454569" y="356961"/>
            <a:ext cx="4553528" cy="5458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432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1064" y="778556"/>
            <a:ext cx="11487150" cy="1102179"/>
          </a:xfrm>
        </p:spPr>
        <p:txBody>
          <a:bodyPr>
            <a:normAutofit/>
          </a:bodyPr>
          <a:lstStyle/>
          <a:p>
            <a:r>
              <a:rPr lang="sl-SI" sz="4400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			</a:t>
            </a:r>
            <a:endParaRPr lang="sl-SI" sz="4400" dirty="0"/>
          </a:p>
        </p:txBody>
      </p:sp>
      <p:sp>
        <p:nvSpPr>
          <p:cNvPr id="5" name="Označba mesta vsebine 10"/>
          <p:cNvSpPr>
            <a:spLocks noGrp="1"/>
          </p:cNvSpPr>
          <p:nvPr>
            <p:ph sz="quarter" idx="4294967295"/>
          </p:nvPr>
        </p:nvSpPr>
        <p:spPr>
          <a:xfrm>
            <a:off x="351064" y="480447"/>
            <a:ext cx="11698868" cy="651373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4400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Na ravnih cestah ne postanemo spretni vozniki …</a:t>
            </a:r>
            <a:endParaRPr lang="sl-SI" sz="4400" i="1" dirty="0" smtClean="0">
              <a:solidFill>
                <a:srgbClr val="3D4474"/>
              </a:solidFill>
            </a:endParaRPr>
          </a:p>
          <a:p>
            <a:pPr marL="0" indent="0">
              <a:buNone/>
            </a:pPr>
            <a:endParaRPr lang="sl-SI" sz="800" b="1" dirty="0" smtClean="0">
              <a:solidFill>
                <a:srgbClr val="3D4474"/>
              </a:solidFill>
            </a:endParaRPr>
          </a:p>
          <a:p>
            <a:r>
              <a:rPr lang="sl-SI" sz="3200" dirty="0" smtClean="0">
                <a:solidFill>
                  <a:srgbClr val="3D4474"/>
                </a:solidFill>
              </a:rPr>
              <a:t>Normalizacija doživljanja različnih stisk in različnega odzivanja</a:t>
            </a:r>
          </a:p>
          <a:p>
            <a:r>
              <a:rPr lang="sl-SI" sz="3200" dirty="0" smtClean="0">
                <a:solidFill>
                  <a:srgbClr val="3D4474"/>
                </a:solidFill>
              </a:rPr>
              <a:t>Pomen socialne opore in viri opore (</a:t>
            </a:r>
            <a:r>
              <a:rPr lang="sl-SI" sz="3200" i="1" dirty="0" smtClean="0">
                <a:solidFill>
                  <a:srgbClr val="3D4474"/>
                </a:solidFill>
              </a:rPr>
              <a:t>ni treba, da si v stiski sam …</a:t>
            </a:r>
            <a:r>
              <a:rPr lang="sl-SI" sz="3200" dirty="0" smtClean="0">
                <a:solidFill>
                  <a:srgbClr val="3D4474"/>
                </a:solidFill>
              </a:rPr>
              <a:t>)</a:t>
            </a:r>
          </a:p>
          <a:p>
            <a:r>
              <a:rPr lang="sl-SI" sz="3200" dirty="0">
                <a:solidFill>
                  <a:srgbClr val="3D4474"/>
                </a:solidFill>
              </a:rPr>
              <a:t>Č</a:t>
            </a:r>
            <a:r>
              <a:rPr lang="sl-SI" sz="3200" dirty="0" smtClean="0">
                <a:solidFill>
                  <a:srgbClr val="3D4474"/>
                </a:solidFill>
              </a:rPr>
              <a:t>lovekov pogled na situacijo/stisko (temelj za delovanje)</a:t>
            </a:r>
          </a:p>
          <a:p>
            <a:r>
              <a:rPr lang="sl-SI" sz="3200" dirty="0" smtClean="0">
                <a:solidFill>
                  <a:srgbClr val="3D4474"/>
                </a:solidFill>
              </a:rPr>
              <a:t>Razumevanje: kaj vse vpliva na doživljanje, počutje in vedenje</a:t>
            </a:r>
          </a:p>
          <a:p>
            <a:r>
              <a:rPr lang="sl-SI" sz="3200" dirty="0" smtClean="0">
                <a:solidFill>
                  <a:srgbClr val="3D4474"/>
                </a:solidFill>
              </a:rPr>
              <a:t>Zavedanje: stiske preidejo, nobeno </a:t>
            </a:r>
            <a:r>
              <a:rPr lang="sl-SI" sz="3200" dirty="0">
                <a:solidFill>
                  <a:srgbClr val="3D4474"/>
                </a:solidFill>
              </a:rPr>
              <a:t>čustvo ni </a:t>
            </a:r>
            <a:r>
              <a:rPr lang="sl-SI" sz="3200" dirty="0" smtClean="0">
                <a:solidFill>
                  <a:srgbClr val="3D4474"/>
                </a:solidFill>
              </a:rPr>
              <a:t>napačno, čustva niso usodna …</a:t>
            </a:r>
          </a:p>
          <a:p>
            <a:r>
              <a:rPr lang="sl-SI" sz="3200" dirty="0" smtClean="0">
                <a:solidFill>
                  <a:srgbClr val="3D4474"/>
                </a:solidFill>
              </a:rPr>
              <a:t>Načini za soočanje s stisko: </a:t>
            </a:r>
            <a:r>
              <a:rPr lang="sl-SI" sz="3200" i="1" dirty="0" smtClean="0">
                <a:solidFill>
                  <a:srgbClr val="3D4474"/>
                </a:solidFill>
              </a:rPr>
              <a:t>‚kako dosežem večjo                          umirjenost in lažje ukrepam‘</a:t>
            </a:r>
          </a:p>
          <a:p>
            <a:endParaRPr lang="sl-SI" sz="3600" b="1" dirty="0" smtClean="0">
              <a:solidFill>
                <a:srgbClr val="3D4474"/>
              </a:solidFill>
            </a:endParaRPr>
          </a:p>
          <a:p>
            <a:endParaRPr lang="sl-SI" sz="3600" b="1" dirty="0" smtClean="0">
              <a:solidFill>
                <a:srgbClr val="3D44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36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8" r="19170"/>
          <a:stretch/>
        </p:blipFill>
        <p:spPr>
          <a:xfrm>
            <a:off x="5780171" y="2864"/>
            <a:ext cx="6411829" cy="6855136"/>
          </a:xfrm>
          <a:prstGeom prst="rect">
            <a:avLst/>
          </a:prstGeom>
        </p:spPr>
      </p:pic>
      <p:sp>
        <p:nvSpPr>
          <p:cNvPr id="7" name="Označba mesta vsebine 10"/>
          <p:cNvSpPr>
            <a:spLocks noGrp="1"/>
          </p:cNvSpPr>
          <p:nvPr>
            <p:ph sz="quarter" idx="4294967295"/>
          </p:nvPr>
        </p:nvSpPr>
        <p:spPr>
          <a:xfrm>
            <a:off x="131238" y="433562"/>
            <a:ext cx="5512527" cy="651373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sl-SI" sz="2400" dirty="0" smtClean="0">
                <a:solidFill>
                  <a:srgbClr val="3D4474"/>
                </a:solidFill>
              </a:rPr>
              <a:t>Distribucija opravljena v 637 osnovnih in srednjih šol – po 3 izvodi za vsako šolsko svetovalno službo</a:t>
            </a:r>
            <a:endParaRPr lang="en-US" sz="2400" dirty="0" smtClean="0">
              <a:solidFill>
                <a:srgbClr val="3D4474"/>
              </a:solidFill>
            </a:endParaRPr>
          </a:p>
          <a:p>
            <a:pPr marL="0" indent="0">
              <a:buNone/>
            </a:pPr>
            <a:endParaRPr lang="sl-SI" sz="2400" dirty="0" smtClean="0">
              <a:solidFill>
                <a:srgbClr val="3D4474"/>
              </a:solidFill>
            </a:endParaRPr>
          </a:p>
          <a:p>
            <a:r>
              <a:rPr lang="sl-SI" sz="2400" dirty="0" smtClean="0">
                <a:solidFill>
                  <a:srgbClr val="3D4474"/>
                </a:solidFill>
              </a:rPr>
              <a:t>437 šolskih svetovalnih delavcev na izobraževanju v marcu letos</a:t>
            </a:r>
            <a:endParaRPr lang="en-US" sz="2400" dirty="0" smtClean="0">
              <a:solidFill>
                <a:srgbClr val="3D4474"/>
              </a:solidFill>
            </a:endParaRPr>
          </a:p>
          <a:p>
            <a:pPr marL="0" indent="0">
              <a:buNone/>
            </a:pPr>
            <a:endParaRPr lang="sl-SI" sz="2400" dirty="0" smtClean="0">
              <a:solidFill>
                <a:srgbClr val="3D4474"/>
              </a:solidFill>
            </a:endParaRPr>
          </a:p>
          <a:p>
            <a:r>
              <a:rPr lang="sl-SI" sz="2400" dirty="0" smtClean="0">
                <a:solidFill>
                  <a:srgbClr val="3D4474"/>
                </a:solidFill>
              </a:rPr>
              <a:t>Uporabno gradivo za šolske svetovalne službe in razrednike na področju duševnega zdravja </a:t>
            </a:r>
          </a:p>
          <a:p>
            <a:endParaRPr lang="sl-SI" sz="2400" b="1" dirty="0" smtClean="0">
              <a:solidFill>
                <a:srgbClr val="3D44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" t="69874" r="-271" b="9966"/>
          <a:stretch/>
        </p:blipFill>
        <p:spPr>
          <a:xfrm>
            <a:off x="2062351" y="2520177"/>
            <a:ext cx="8288213" cy="19760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1831402" y="689201"/>
            <a:ext cx="7922198" cy="785472"/>
          </a:xfrm>
        </p:spPr>
        <p:txBody>
          <a:bodyPr>
            <a:normAutofit fontScale="90000"/>
          </a:bodyPr>
          <a:lstStyle/>
          <a:p>
            <a:r>
              <a:rPr lang="en-US" sz="3000" b="1" dirty="0" err="1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Priročnik</a:t>
            </a:r>
            <a:r>
              <a:rPr lang="en-US" sz="30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</a:t>
            </a:r>
            <a:r>
              <a:rPr lang="en-SI" sz="30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–</a:t>
            </a:r>
            <a:r>
              <a:rPr lang="en-US" sz="30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</a:t>
            </a:r>
            <a:r>
              <a:rPr lang="en-US" sz="3000" b="1" dirty="0" err="1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Kaj</a:t>
            </a:r>
            <a:r>
              <a:rPr lang="en-US" sz="30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</a:t>
            </a:r>
            <a:r>
              <a:rPr lang="en-US" sz="3000" b="1" dirty="0" err="1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lahko</a:t>
            </a:r>
            <a:r>
              <a:rPr lang="en-US" sz="30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</a:t>
            </a:r>
            <a:r>
              <a:rPr lang="en-US" sz="3000" b="1" dirty="0" err="1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naredim</a:t>
            </a:r>
            <a:r>
              <a:rPr lang="en-US" sz="30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, da mi </a:t>
            </a:r>
            <a:r>
              <a:rPr lang="en-US" sz="3000" b="1" dirty="0" err="1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bo</a:t>
            </a:r>
            <a:r>
              <a:rPr lang="en-US" sz="30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</a:t>
            </a:r>
            <a:r>
              <a:rPr lang="en-US" sz="3000" b="1" dirty="0" err="1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lažje</a:t>
            </a:r>
            <a:r>
              <a:rPr lang="en-US" sz="30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?</a:t>
            </a:r>
            <a:endParaRPr lang="sl-SI" sz="3000" dirty="0"/>
          </a:p>
        </p:txBody>
      </p:sp>
    </p:spTree>
    <p:extLst>
      <p:ext uri="{BB962C8B-B14F-4D97-AF65-F5344CB8AC3E}">
        <p14:creationId xmlns:p14="http://schemas.microsoft.com/office/powerpoint/2010/main" val="56055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"/>
          <p:cNvSpPr txBox="1">
            <a:spLocks/>
          </p:cNvSpPr>
          <p:nvPr/>
        </p:nvSpPr>
        <p:spPr>
          <a:xfrm>
            <a:off x="567780" y="366144"/>
            <a:ext cx="3694696" cy="785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366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Novosti</a:t>
            </a:r>
            <a:r>
              <a:rPr lang="en-US" sz="30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v </a:t>
            </a:r>
            <a:r>
              <a:rPr lang="en-US" sz="3000" b="1" dirty="0" err="1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programu</a:t>
            </a:r>
            <a:r>
              <a:rPr lang="en-US" sz="3000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To </a:t>
            </a:r>
            <a:r>
              <a:rPr lang="en-US" sz="3000" b="1" dirty="0" err="1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sem</a:t>
            </a:r>
            <a:r>
              <a:rPr lang="en-US" sz="3000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</a:t>
            </a:r>
            <a:r>
              <a:rPr lang="en-US" sz="3000" b="1" dirty="0" err="1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jaz</a:t>
            </a:r>
            <a:endParaRPr lang="sl-SI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80" y="2556169"/>
            <a:ext cx="9144000" cy="2693702"/>
          </a:xfrm>
          <a:prstGeom prst="rect">
            <a:avLst/>
          </a:prstGeom>
        </p:spPr>
      </p:pic>
      <p:sp>
        <p:nvSpPr>
          <p:cNvPr id="9" name="Naslov 1"/>
          <p:cNvSpPr txBox="1">
            <a:spLocks/>
          </p:cNvSpPr>
          <p:nvPr/>
        </p:nvSpPr>
        <p:spPr>
          <a:xfrm>
            <a:off x="567780" y="1159913"/>
            <a:ext cx="3694696" cy="785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366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>
                <a:solidFill>
                  <a:srgbClr val="3D4474"/>
                </a:solidFill>
                <a:latin typeface="Roboto Slab" charset="0"/>
              </a:rPr>
              <a:t>Chat s </a:t>
            </a:r>
            <a:r>
              <a:rPr lang="en-US" sz="2000" b="1" i="1" dirty="0" err="1">
                <a:solidFill>
                  <a:srgbClr val="3D4474"/>
                </a:solidFill>
                <a:latin typeface="Roboto Slab" charset="0"/>
              </a:rPr>
              <a:t>strokovnjakom</a:t>
            </a:r>
            <a:endParaRPr lang="sl-SI" sz="20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7" t="67302"/>
          <a:stretch/>
        </p:blipFill>
        <p:spPr>
          <a:xfrm>
            <a:off x="4136707" y="361187"/>
            <a:ext cx="1796062" cy="14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"/>
          <p:cNvSpPr txBox="1">
            <a:spLocks/>
          </p:cNvSpPr>
          <p:nvPr/>
        </p:nvSpPr>
        <p:spPr>
          <a:xfrm>
            <a:off x="619755" y="587875"/>
            <a:ext cx="5734550" cy="785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366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Novosti</a:t>
            </a:r>
            <a:r>
              <a:rPr lang="en-US" sz="30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v </a:t>
            </a:r>
            <a:r>
              <a:rPr lang="en-US" sz="3000" b="1" dirty="0" err="1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programu</a:t>
            </a:r>
            <a:r>
              <a:rPr lang="en-US" sz="3000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To </a:t>
            </a:r>
            <a:r>
              <a:rPr lang="en-US" sz="3000" b="1" dirty="0" err="1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sem</a:t>
            </a:r>
            <a:r>
              <a:rPr lang="en-US" sz="3000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</a:t>
            </a:r>
            <a:r>
              <a:rPr lang="en-US" sz="3000" b="1" dirty="0" err="1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jaz</a:t>
            </a:r>
            <a:endParaRPr lang="sl-SI" sz="3000" dirty="0"/>
          </a:p>
        </p:txBody>
      </p:sp>
      <p:sp>
        <p:nvSpPr>
          <p:cNvPr id="9" name="Naslov 1"/>
          <p:cNvSpPr txBox="1">
            <a:spLocks/>
          </p:cNvSpPr>
          <p:nvPr/>
        </p:nvSpPr>
        <p:spPr>
          <a:xfrm>
            <a:off x="619755" y="1059174"/>
            <a:ext cx="3694696" cy="785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366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>
                <a:solidFill>
                  <a:srgbClr val="3D4474"/>
                </a:solidFill>
                <a:latin typeface="Roboto Slab" charset="0"/>
              </a:rPr>
              <a:t>E-</a:t>
            </a:r>
            <a:r>
              <a:rPr lang="en-US" sz="2000" b="1" i="1" dirty="0" err="1">
                <a:solidFill>
                  <a:srgbClr val="3D4474"/>
                </a:solidFill>
                <a:latin typeface="Roboto Slab" charset="0"/>
              </a:rPr>
              <a:t>mesečnik</a:t>
            </a:r>
            <a:r>
              <a:rPr lang="en-US" sz="2000" b="1" i="1" dirty="0">
                <a:solidFill>
                  <a:srgbClr val="3D4474"/>
                </a:solidFill>
                <a:latin typeface="Roboto Slab" charset="0"/>
              </a:rPr>
              <a:t> </a:t>
            </a:r>
            <a:r>
              <a:rPr lang="en-US" sz="2000" b="1" i="1" dirty="0" err="1">
                <a:solidFill>
                  <a:srgbClr val="3D4474"/>
                </a:solidFill>
                <a:latin typeface="Roboto Slab" charset="0"/>
              </a:rPr>
              <a:t>za</a:t>
            </a:r>
            <a:r>
              <a:rPr lang="en-US" sz="2000" b="1" i="1" dirty="0">
                <a:solidFill>
                  <a:srgbClr val="3D4474"/>
                </a:solidFill>
                <a:latin typeface="Roboto Slab" charset="0"/>
              </a:rPr>
              <a:t> </a:t>
            </a:r>
            <a:r>
              <a:rPr lang="en-US" sz="2000" b="1" i="1" dirty="0" err="1">
                <a:solidFill>
                  <a:srgbClr val="3D4474"/>
                </a:solidFill>
                <a:latin typeface="Roboto Slab" charset="0"/>
              </a:rPr>
              <a:t>mlade</a:t>
            </a:r>
            <a:endParaRPr lang="sl-SI" sz="20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036" y="0"/>
            <a:ext cx="4185964" cy="6846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5" y="1960884"/>
            <a:ext cx="4213814" cy="2285284"/>
          </a:xfrm>
          <a:prstGeom prst="rect">
            <a:avLst/>
          </a:prstGeom>
        </p:spPr>
      </p:pic>
      <p:sp>
        <p:nvSpPr>
          <p:cNvPr id="6" name="Naslov 7"/>
          <p:cNvSpPr>
            <a:spLocks noGrp="1"/>
          </p:cNvSpPr>
          <p:nvPr>
            <p:ph type="title"/>
          </p:nvPr>
        </p:nvSpPr>
        <p:spPr>
          <a:xfrm>
            <a:off x="619755" y="5052518"/>
            <a:ext cx="5858934" cy="999641"/>
          </a:xfrm>
        </p:spPr>
        <p:txBody>
          <a:bodyPr>
            <a:noAutofit/>
          </a:bodyPr>
          <a:lstStyle/>
          <a:p>
            <a:r>
              <a:rPr lang="sl-SI" sz="2000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Spodbuda mladostnikom</a:t>
            </a:r>
            <a:r>
              <a:rPr lang="en-US" sz="2000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</a:t>
            </a:r>
            <a:r>
              <a:rPr lang="sl-SI" sz="2000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brezplačne mesečne novice, </a:t>
            </a:r>
            <a:r>
              <a:rPr lang="sl-SI" sz="20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a </a:t>
            </a:r>
            <a:r>
              <a:rPr lang="sl-SI" sz="2000" b="1" dirty="0">
                <a:solidFill>
                  <a:srgbClr val="AD248E"/>
                </a:solidFill>
                <a:latin typeface="Roboto Slab" charset="0"/>
                <a:ea typeface="Roboto Slab" charset="0"/>
                <a:cs typeface="Roboto Slab" charset="0"/>
              </a:rPr>
              <a:t>treba se je </a:t>
            </a:r>
            <a:r>
              <a:rPr lang="sl-SI" sz="2000" b="1" dirty="0" smtClean="0">
                <a:solidFill>
                  <a:srgbClr val="AD248E"/>
                </a:solidFill>
                <a:latin typeface="Roboto Slab" charset="0"/>
                <a:ea typeface="Roboto Slab" charset="0"/>
                <a:cs typeface="Roboto Slab" charset="0"/>
              </a:rPr>
              <a:t>prijaviti </a:t>
            </a:r>
            <a:r>
              <a:rPr lang="sl-SI" sz="2000" i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https://www.tosemjaz.net/e-novice/</a:t>
            </a:r>
            <a:br>
              <a:rPr lang="sl-SI" sz="2000" i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</a:br>
            <a:endParaRPr lang="sl-SI" sz="2000" i="1" dirty="0"/>
          </a:p>
        </p:txBody>
      </p:sp>
    </p:spTree>
    <p:extLst>
      <p:ext uri="{BB962C8B-B14F-4D97-AF65-F5344CB8AC3E}">
        <p14:creationId xmlns:p14="http://schemas.microsoft.com/office/powerpoint/2010/main" val="61302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178231" y="433952"/>
            <a:ext cx="11337010" cy="999641"/>
          </a:xfrm>
        </p:spPr>
        <p:txBody>
          <a:bodyPr>
            <a:noAutofit/>
          </a:bodyPr>
          <a:lstStyle/>
          <a:p>
            <a:pPr algn="ctr"/>
            <a:r>
              <a:rPr lang="sl-SI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Informacije, ki jih lahko delite</a:t>
            </a:r>
            <a:r>
              <a:rPr lang="sl-SI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/>
            </a:r>
            <a:br>
              <a:rPr lang="sl-SI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</a:br>
            <a:endParaRPr lang="sl-SI" dirty="0"/>
          </a:p>
        </p:txBody>
      </p:sp>
      <p:sp>
        <p:nvSpPr>
          <p:cNvPr id="9" name="Označba mesta vsebine 8"/>
          <p:cNvSpPr>
            <a:spLocks noGrp="1"/>
          </p:cNvSpPr>
          <p:nvPr>
            <p:ph sz="half" idx="1"/>
          </p:nvPr>
        </p:nvSpPr>
        <p:spPr>
          <a:xfrm>
            <a:off x="356461" y="1053886"/>
            <a:ext cx="11538488" cy="5811864"/>
          </a:xfrm>
        </p:spPr>
        <p:txBody>
          <a:bodyPr>
            <a:normAutofit/>
          </a:bodyPr>
          <a:lstStyle/>
          <a:p>
            <a:r>
              <a:rPr lang="sl-SI" sz="2400" dirty="0" smtClean="0">
                <a:solidFill>
                  <a:srgbClr val="3D4474"/>
                </a:solidFill>
              </a:rPr>
              <a:t>promocija </a:t>
            </a:r>
            <a:r>
              <a:rPr lang="sl-SI" sz="2400" dirty="0">
                <a:solidFill>
                  <a:srgbClr val="3D4474"/>
                </a:solidFill>
              </a:rPr>
              <a:t>spletne svetovalnice </a:t>
            </a:r>
            <a:r>
              <a:rPr lang="sl-SI" sz="2400" i="1" dirty="0">
                <a:solidFill>
                  <a:srgbClr val="3D4474"/>
                </a:solidFill>
                <a:hlinkClick r:id="rId2"/>
              </a:rPr>
              <a:t>www.tosemjaz.net</a:t>
            </a:r>
            <a:r>
              <a:rPr lang="sl-SI" sz="2400" dirty="0">
                <a:solidFill>
                  <a:srgbClr val="3D4474"/>
                </a:solidFill>
              </a:rPr>
              <a:t> med mladostniki, starši in učitelji (možnost posvetovanja s </a:t>
            </a:r>
            <a:r>
              <a:rPr lang="sl-SI" sz="2400" dirty="0" smtClean="0">
                <a:solidFill>
                  <a:srgbClr val="3D4474"/>
                </a:solidFill>
              </a:rPr>
              <a:t>strokovnjakom in dostop do bogatih, preverjenih vsebin)</a:t>
            </a:r>
            <a:endParaRPr lang="sl-SI" sz="2400" dirty="0">
              <a:solidFill>
                <a:srgbClr val="3D4474"/>
              </a:solidFill>
            </a:endParaRPr>
          </a:p>
          <a:p>
            <a:r>
              <a:rPr lang="sl-SI" sz="2400" dirty="0">
                <a:solidFill>
                  <a:srgbClr val="3D4474"/>
                </a:solidFill>
              </a:rPr>
              <a:t>e-Mesečnik za mlade: prijava na naslovu </a:t>
            </a:r>
            <a:r>
              <a:rPr lang="sl-SI" sz="2400" dirty="0">
                <a:solidFill>
                  <a:srgbClr val="3D4474"/>
                </a:solidFill>
                <a:hlinkClick r:id="rId3"/>
              </a:rPr>
              <a:t>https://www.tosemjaz.net/e-novice/</a:t>
            </a:r>
            <a:endParaRPr lang="sl-SI" sz="2400" dirty="0">
              <a:solidFill>
                <a:srgbClr val="3D4474"/>
              </a:solidFill>
            </a:endParaRPr>
          </a:p>
          <a:p>
            <a:r>
              <a:rPr lang="sl-SI" sz="2400" dirty="0" smtClean="0">
                <a:solidFill>
                  <a:srgbClr val="3D4474"/>
                </a:solidFill>
              </a:rPr>
              <a:t>dostop do digitalizirane izdaje priročnika </a:t>
            </a:r>
            <a:r>
              <a:rPr lang="sl-SI" sz="2400" dirty="0">
                <a:solidFill>
                  <a:srgbClr val="3D4474"/>
                </a:solidFill>
              </a:rPr>
              <a:t>na naslovu </a:t>
            </a:r>
            <a:r>
              <a:rPr lang="sl-SI" sz="2400" i="1" u="sng" dirty="0">
                <a:solidFill>
                  <a:srgbClr val="3D4474"/>
                </a:solidFill>
                <a:hlinkClick r:id="rId4"/>
              </a:rPr>
              <a:t>https://</a:t>
            </a:r>
            <a:r>
              <a:rPr lang="sl-SI" sz="2400" i="1" u="sng" dirty="0" smtClean="0">
                <a:solidFill>
                  <a:srgbClr val="3D4474"/>
                </a:solidFill>
                <a:hlinkClick r:id="rId4"/>
              </a:rPr>
              <a:t>live.editiondigital.com/e/221cpgqsc/prirocnik-kaj-lahko-naredim-da-mi-bo-lazje</a:t>
            </a:r>
            <a:r>
              <a:rPr lang="sl-SI" sz="2400" i="1" u="sng" dirty="0">
                <a:solidFill>
                  <a:srgbClr val="3D4474"/>
                </a:solidFill>
              </a:rPr>
              <a:t> </a:t>
            </a:r>
            <a:r>
              <a:rPr lang="sl-SI" sz="2400" dirty="0" smtClean="0">
                <a:solidFill>
                  <a:srgbClr val="3D4474"/>
                </a:solidFill>
              </a:rPr>
              <a:t>ali preko QR kode v tiskani izdaji</a:t>
            </a:r>
          </a:p>
          <a:p>
            <a:r>
              <a:rPr lang="sl-SI" sz="2400" dirty="0" smtClean="0">
                <a:solidFill>
                  <a:srgbClr val="3D4474"/>
                </a:solidFill>
              </a:rPr>
              <a:t>Dostop do priročniške literature programa in ključne                  informacije o programu: </a:t>
            </a:r>
            <a:r>
              <a:rPr lang="sl-SI" sz="2400" i="1" dirty="0">
                <a:solidFill>
                  <a:srgbClr val="3D4474"/>
                </a:solidFill>
                <a:hlinkClick r:id="rId5"/>
              </a:rPr>
              <a:t>https://www.tosemjaz.net/za-sole-in-ucitelje</a:t>
            </a:r>
            <a:r>
              <a:rPr lang="sl-SI" sz="2400" i="1" dirty="0" smtClean="0">
                <a:solidFill>
                  <a:srgbClr val="3D4474"/>
                </a:solidFill>
                <a:hlinkClick r:id="rId5"/>
              </a:rPr>
              <a:t>/</a:t>
            </a:r>
            <a:endParaRPr lang="en-US" sz="2400" i="1" dirty="0" smtClean="0">
              <a:solidFill>
                <a:srgbClr val="3D4474"/>
              </a:solidFill>
            </a:endParaRPr>
          </a:p>
          <a:p>
            <a:r>
              <a:rPr lang="en-US" sz="2400" dirty="0" err="1" smtClean="0">
                <a:solidFill>
                  <a:srgbClr val="3D4474"/>
                </a:solidFill>
              </a:rPr>
              <a:t>Digitalna</a:t>
            </a:r>
            <a:r>
              <a:rPr lang="en-US" sz="2400" dirty="0" smtClean="0">
                <a:solidFill>
                  <a:srgbClr val="3D4474"/>
                </a:solidFill>
              </a:rPr>
              <a:t> </a:t>
            </a:r>
            <a:r>
              <a:rPr lang="en-US" sz="2400" dirty="0" err="1" smtClean="0">
                <a:solidFill>
                  <a:srgbClr val="3D4474"/>
                </a:solidFill>
              </a:rPr>
              <a:t>verzija</a:t>
            </a:r>
            <a:r>
              <a:rPr lang="en-US" sz="2400" dirty="0" smtClean="0">
                <a:solidFill>
                  <a:srgbClr val="3D4474"/>
                </a:solidFill>
              </a:rPr>
              <a:t> </a:t>
            </a:r>
            <a:r>
              <a:rPr lang="en-US" sz="2400" dirty="0" err="1" smtClean="0">
                <a:solidFill>
                  <a:srgbClr val="3D4474"/>
                </a:solidFill>
              </a:rPr>
              <a:t>priročnika</a:t>
            </a:r>
            <a:r>
              <a:rPr lang="en-US" sz="2400" dirty="0" smtClean="0">
                <a:solidFill>
                  <a:srgbClr val="3D4474"/>
                </a:solidFill>
              </a:rPr>
              <a:t> </a:t>
            </a:r>
            <a:r>
              <a:rPr lang="en-US" sz="2400" dirty="0" err="1" smtClean="0">
                <a:solidFill>
                  <a:srgbClr val="3D4474"/>
                </a:solidFill>
              </a:rPr>
              <a:t>Zorenje</a:t>
            </a:r>
            <a:r>
              <a:rPr lang="en-US" sz="2400" dirty="0" smtClean="0">
                <a:solidFill>
                  <a:srgbClr val="3D4474"/>
                </a:solidFill>
              </a:rPr>
              <a:t> </a:t>
            </a:r>
            <a:r>
              <a:rPr lang="en-US" sz="2400" dirty="0" err="1" smtClean="0">
                <a:solidFill>
                  <a:srgbClr val="3D4474"/>
                </a:solidFill>
              </a:rPr>
              <a:t>skozi</a:t>
            </a:r>
            <a:r>
              <a:rPr lang="en-US" sz="2400" dirty="0" smtClean="0">
                <a:solidFill>
                  <a:srgbClr val="3D4474"/>
                </a:solidFill>
              </a:rPr>
              <a:t> To </a:t>
            </a:r>
            <a:r>
              <a:rPr lang="en-US" sz="2400" dirty="0" err="1" smtClean="0">
                <a:solidFill>
                  <a:srgbClr val="3D4474"/>
                </a:solidFill>
              </a:rPr>
              <a:t>sem</a:t>
            </a:r>
            <a:r>
              <a:rPr lang="en-US" sz="2400" dirty="0" smtClean="0">
                <a:solidFill>
                  <a:srgbClr val="3D4474"/>
                </a:solidFill>
              </a:rPr>
              <a:t> </a:t>
            </a:r>
            <a:r>
              <a:rPr lang="en-US" sz="2400" dirty="0" err="1" smtClean="0">
                <a:solidFill>
                  <a:srgbClr val="3D4474"/>
                </a:solidFill>
              </a:rPr>
              <a:t>jaz</a:t>
            </a:r>
            <a:r>
              <a:rPr lang="en-US" sz="2400" dirty="0">
                <a:solidFill>
                  <a:srgbClr val="3D4474"/>
                </a:solidFill>
              </a:rPr>
              <a:t>: </a:t>
            </a:r>
            <a:r>
              <a:rPr lang="en-US" sz="2400" i="1" dirty="0">
                <a:solidFill>
                  <a:srgbClr val="3D4474"/>
                </a:solidFill>
                <a:hlinkClick r:id="rId6"/>
              </a:rPr>
              <a:t>https://</a:t>
            </a:r>
            <a:r>
              <a:rPr lang="en-US" sz="2400" i="1" dirty="0" smtClean="0">
                <a:solidFill>
                  <a:srgbClr val="3D4474"/>
                </a:solidFill>
                <a:hlinkClick r:id="rId6"/>
              </a:rPr>
              <a:t>www.nijz.si/sl/prirocnik/tosemjaz</a:t>
            </a:r>
            <a:r>
              <a:rPr lang="en-US" sz="2400" i="1" dirty="0" smtClean="0">
                <a:solidFill>
                  <a:srgbClr val="3D4474"/>
                </a:solidFill>
              </a:rPr>
              <a:t> </a:t>
            </a:r>
            <a:endParaRPr lang="sl-SI" sz="2400" i="1" dirty="0" smtClean="0">
              <a:solidFill>
                <a:srgbClr val="3D4474"/>
              </a:solidFill>
            </a:endParaRPr>
          </a:p>
          <a:p>
            <a:endParaRPr lang="sl-SI" dirty="0" smtClean="0">
              <a:solidFill>
                <a:srgbClr val="3D4474"/>
              </a:solidFill>
            </a:endParaRPr>
          </a:p>
          <a:p>
            <a:endParaRPr lang="sl-SI" sz="2400" b="1" dirty="0">
              <a:solidFill>
                <a:srgbClr val="3D4474"/>
              </a:solidFill>
            </a:endParaRPr>
          </a:p>
          <a:p>
            <a:pPr marL="0" indent="0">
              <a:buNone/>
            </a:pPr>
            <a:endParaRPr lang="sl-SI" sz="700" b="1" dirty="0">
              <a:solidFill>
                <a:srgbClr val="3D4474"/>
              </a:solidFill>
            </a:endParaRPr>
          </a:p>
          <a:p>
            <a:pPr lvl="1"/>
            <a:endParaRPr lang="sl-SI" sz="1800" dirty="0">
              <a:solidFill>
                <a:srgbClr val="3D44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7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1064" y="778556"/>
            <a:ext cx="11487150" cy="1102179"/>
          </a:xfrm>
        </p:spPr>
        <p:txBody>
          <a:bodyPr>
            <a:normAutofit/>
          </a:bodyPr>
          <a:lstStyle/>
          <a:p>
            <a:r>
              <a:rPr lang="sl-SI" sz="4400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			</a:t>
            </a:r>
            <a:endParaRPr lang="sl-SI" sz="4400" dirty="0"/>
          </a:p>
        </p:txBody>
      </p:sp>
      <p:sp>
        <p:nvSpPr>
          <p:cNvPr id="5" name="Označba mesta vsebine 10"/>
          <p:cNvSpPr>
            <a:spLocks noGrp="1"/>
          </p:cNvSpPr>
          <p:nvPr>
            <p:ph sz="quarter" idx="4294967295"/>
          </p:nvPr>
        </p:nvSpPr>
        <p:spPr>
          <a:xfrm>
            <a:off x="836839" y="582101"/>
            <a:ext cx="10515600" cy="651373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4400" b="1" dirty="0" smtClean="0">
                <a:solidFill>
                  <a:srgbClr val="AD248E"/>
                </a:solidFill>
              </a:rPr>
              <a:t>Gradivo za promocijo</a:t>
            </a:r>
          </a:p>
          <a:p>
            <a:pPr marL="0" indent="0">
              <a:buNone/>
            </a:pPr>
            <a:endParaRPr lang="sl-SI" sz="3600" b="1" dirty="0" smtClean="0">
              <a:solidFill>
                <a:srgbClr val="3D4474"/>
              </a:solidFill>
            </a:endParaRPr>
          </a:p>
          <a:p>
            <a:r>
              <a:rPr lang="sl-SI" sz="3600" b="1" dirty="0" smtClean="0">
                <a:solidFill>
                  <a:srgbClr val="3D4474"/>
                </a:solidFill>
              </a:rPr>
              <a:t>Video – </a:t>
            </a:r>
            <a:r>
              <a:rPr lang="sl-SI" sz="3600" dirty="0" smtClean="0">
                <a:solidFill>
                  <a:srgbClr val="3D4474"/>
                </a:solidFill>
              </a:rPr>
              <a:t>zgodba o Bojanu (trajanje 60 sekund)</a:t>
            </a:r>
            <a:endParaRPr lang="sl-SI" sz="3600" i="1" dirty="0" smtClean="0">
              <a:solidFill>
                <a:srgbClr val="3D4474"/>
              </a:solidFill>
            </a:endParaRPr>
          </a:p>
          <a:p>
            <a:r>
              <a:rPr lang="sl-SI" sz="3600" b="1" dirty="0" smtClean="0">
                <a:solidFill>
                  <a:srgbClr val="3D4474"/>
                </a:solidFill>
              </a:rPr>
              <a:t>Spletni oglasi</a:t>
            </a:r>
          </a:p>
          <a:p>
            <a:r>
              <a:rPr lang="sl-SI" sz="3600" b="1" dirty="0" smtClean="0">
                <a:solidFill>
                  <a:srgbClr val="3D4474"/>
                </a:solidFill>
              </a:rPr>
              <a:t>PDF plakati (2 različici)</a:t>
            </a:r>
          </a:p>
          <a:p>
            <a:r>
              <a:rPr lang="sl-SI" sz="3600" b="1" dirty="0" smtClean="0">
                <a:solidFill>
                  <a:srgbClr val="3D4474"/>
                </a:solidFill>
              </a:rPr>
              <a:t>Informativni </a:t>
            </a:r>
            <a:r>
              <a:rPr lang="sl-SI" sz="3600" b="1" dirty="0" err="1" smtClean="0">
                <a:solidFill>
                  <a:srgbClr val="3D4474"/>
                </a:solidFill>
              </a:rPr>
              <a:t>klikabilni</a:t>
            </a:r>
            <a:r>
              <a:rPr lang="sl-SI" sz="3600" b="1" dirty="0" smtClean="0">
                <a:solidFill>
                  <a:srgbClr val="3D4474"/>
                </a:solidFill>
              </a:rPr>
              <a:t> plakat</a:t>
            </a:r>
          </a:p>
          <a:p>
            <a:r>
              <a:rPr lang="sl-SI" sz="3600" b="1" dirty="0" smtClean="0">
                <a:solidFill>
                  <a:srgbClr val="3D4474"/>
                </a:solidFill>
              </a:rPr>
              <a:t>Plakat </a:t>
            </a:r>
            <a:r>
              <a:rPr lang="sl-SI" sz="3600" b="1" i="1" dirty="0" smtClean="0">
                <a:solidFill>
                  <a:srgbClr val="AD248E"/>
                </a:solidFill>
              </a:rPr>
              <a:t>Hej, vase poglej!</a:t>
            </a:r>
            <a:r>
              <a:rPr lang="sl-SI" sz="3600" b="1" dirty="0" smtClean="0">
                <a:solidFill>
                  <a:srgbClr val="3D4474"/>
                </a:solidFill>
              </a:rPr>
              <a:t> </a:t>
            </a:r>
            <a:r>
              <a:rPr lang="sl-SI" sz="3600" b="1" dirty="0">
                <a:solidFill>
                  <a:srgbClr val="3D4474"/>
                </a:solidFill>
              </a:rPr>
              <a:t>v</a:t>
            </a:r>
            <a:r>
              <a:rPr lang="sl-SI" sz="3600" b="1" dirty="0" smtClean="0">
                <a:solidFill>
                  <a:srgbClr val="3D4474"/>
                </a:solidFill>
              </a:rPr>
              <a:t> vsaki šoli …</a:t>
            </a:r>
            <a:endParaRPr lang="sl-SI" sz="3600" b="1" dirty="0">
              <a:solidFill>
                <a:srgbClr val="3D44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65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942" y="-3875"/>
            <a:ext cx="4888377" cy="6858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33" y="0"/>
            <a:ext cx="4862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6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760" y="0"/>
            <a:ext cx="4830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4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"/>
          <p:cNvSpPr txBox="1">
            <a:spLocks/>
          </p:cNvSpPr>
          <p:nvPr/>
        </p:nvSpPr>
        <p:spPr>
          <a:xfrm>
            <a:off x="3506921" y="834918"/>
            <a:ext cx="5256231" cy="7854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366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Novosti</a:t>
            </a:r>
            <a:r>
              <a:rPr lang="en-US" sz="40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v </a:t>
            </a:r>
            <a:r>
              <a:rPr lang="en-US" sz="4000" b="1" dirty="0" err="1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programu</a:t>
            </a:r>
            <a:r>
              <a:rPr lang="en-US" sz="40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To </a:t>
            </a:r>
            <a:r>
              <a:rPr lang="en-US" sz="4000" b="1" dirty="0" err="1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sem</a:t>
            </a:r>
            <a:r>
              <a:rPr lang="en-US" sz="40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</a:t>
            </a:r>
            <a:r>
              <a:rPr lang="en-US" sz="4000" b="1" dirty="0" err="1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jaz</a:t>
            </a:r>
            <a:endParaRPr lang="sl-SI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675" y="2713547"/>
            <a:ext cx="5292721" cy="2934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b="11680"/>
          <a:stretch/>
        </p:blipFill>
        <p:spPr>
          <a:xfrm>
            <a:off x="3168935" y="2198191"/>
            <a:ext cx="5594217" cy="4074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096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808" y="0"/>
            <a:ext cx="7720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6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242" y="0"/>
            <a:ext cx="7519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4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značba mesta vsebine 2"/>
          <p:cNvSpPr txBox="1">
            <a:spLocks/>
          </p:cNvSpPr>
          <p:nvPr/>
        </p:nvSpPr>
        <p:spPr>
          <a:xfrm>
            <a:off x="152803" y="5239660"/>
            <a:ext cx="3343605" cy="8378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sl-SI" sz="1400" b="1" dirty="0" err="1" smtClean="0">
                <a:solidFill>
                  <a:srgbClr val="3D4474"/>
                </a:solidFill>
                <a:latin typeface="Roboto Slab Light"/>
              </a:rPr>
              <a:t>Povečevanje</a:t>
            </a:r>
            <a:r>
              <a:rPr lang="en-US" altLang="sl-SI" sz="1400" b="1" dirty="0" smtClean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400" b="1" dirty="0" err="1" smtClean="0">
                <a:solidFill>
                  <a:srgbClr val="3D4474"/>
                </a:solidFill>
                <a:latin typeface="Roboto Slab Light"/>
              </a:rPr>
              <a:t>organizirane</a:t>
            </a:r>
            <a:r>
              <a:rPr lang="en-US" altLang="sl-SI" sz="1400" b="1" dirty="0" smtClean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400" b="1" dirty="0" err="1" smtClean="0">
                <a:solidFill>
                  <a:srgbClr val="3D4474"/>
                </a:solidFill>
                <a:latin typeface="Roboto Slab Light"/>
              </a:rPr>
              <a:t>skrbi</a:t>
            </a:r>
            <a:r>
              <a:rPr lang="en-US" altLang="sl-SI" sz="1400" b="1" dirty="0" smtClean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400" b="1" dirty="0" err="1" smtClean="0">
                <a:solidFill>
                  <a:srgbClr val="3D4474"/>
                </a:solidFill>
                <a:latin typeface="Roboto Slab Light"/>
              </a:rPr>
              <a:t>za</a:t>
            </a:r>
            <a:r>
              <a:rPr lang="en-US" altLang="sl-SI" sz="1400" b="1" dirty="0" smtClean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400" b="1" dirty="0" err="1" smtClean="0">
                <a:solidFill>
                  <a:srgbClr val="3D4474"/>
                </a:solidFill>
                <a:latin typeface="Roboto Slab Light"/>
              </a:rPr>
              <a:t>duševno</a:t>
            </a:r>
            <a:r>
              <a:rPr lang="en-US" altLang="sl-SI" sz="1400" b="1" dirty="0" smtClean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400" b="1" dirty="0" err="1" smtClean="0">
                <a:solidFill>
                  <a:srgbClr val="3D4474"/>
                </a:solidFill>
                <a:latin typeface="Roboto Slab Light"/>
              </a:rPr>
              <a:t>zdravje</a:t>
            </a:r>
            <a:r>
              <a:rPr lang="en-US" altLang="sl-SI" sz="1400" b="1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400" b="1" dirty="0" err="1" smtClean="0">
                <a:solidFill>
                  <a:srgbClr val="3D4474"/>
                </a:solidFill>
                <a:latin typeface="Roboto Slab Light"/>
              </a:rPr>
              <a:t>otrok</a:t>
            </a:r>
            <a:r>
              <a:rPr lang="en-US" altLang="sl-SI" sz="1400" b="1" dirty="0" smtClean="0">
                <a:solidFill>
                  <a:srgbClr val="3D4474"/>
                </a:solidFill>
                <a:latin typeface="Roboto Slab Light"/>
              </a:rPr>
              <a:t> in </a:t>
            </a:r>
            <a:r>
              <a:rPr lang="en-US" altLang="sl-SI" sz="1400" b="1" dirty="0" err="1" smtClean="0">
                <a:solidFill>
                  <a:srgbClr val="3D4474"/>
                </a:solidFill>
                <a:latin typeface="Roboto Slab Light"/>
              </a:rPr>
              <a:t>mladostnikov</a:t>
            </a:r>
            <a:r>
              <a:rPr lang="en-US" altLang="sl-SI" sz="1400" b="1" dirty="0" smtClean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SI" altLang="sl-SI" sz="1400" b="1" dirty="0" smtClean="0">
                <a:solidFill>
                  <a:srgbClr val="3D4474"/>
                </a:solidFill>
                <a:latin typeface="Roboto Slab Light"/>
                <a:sym typeface="Wingdings" panose="05000000000000000000" pitchFamily="2" charset="2"/>
              </a:rPr>
              <a:t></a:t>
            </a:r>
            <a:r>
              <a:rPr lang="en-US" altLang="sl-SI" sz="1400" b="1" dirty="0" smtClean="0">
                <a:solidFill>
                  <a:srgbClr val="3D4474"/>
                </a:solidFill>
                <a:latin typeface="Roboto Slab Light"/>
                <a:sym typeface="Wingdings" panose="05000000000000000000" pitchFamily="2" charset="2"/>
              </a:rPr>
              <a:t> </a:t>
            </a:r>
            <a:r>
              <a:rPr lang="en-US" altLang="sl-SI" sz="1400" b="1" dirty="0" err="1" smtClean="0">
                <a:solidFill>
                  <a:srgbClr val="3D4474"/>
                </a:solidFill>
                <a:latin typeface="Roboto Slab Light"/>
                <a:sym typeface="Wingdings" panose="05000000000000000000" pitchFamily="2" charset="2"/>
              </a:rPr>
              <a:t>postopni</a:t>
            </a:r>
            <a:r>
              <a:rPr lang="en-US" altLang="sl-SI" sz="1400" b="1" dirty="0" smtClean="0">
                <a:solidFill>
                  <a:srgbClr val="3D4474"/>
                </a:solidFill>
                <a:latin typeface="Roboto Slab Light"/>
                <a:sym typeface="Wingdings" panose="05000000000000000000" pitchFamily="2" charset="2"/>
              </a:rPr>
              <a:t> </a:t>
            </a:r>
            <a:r>
              <a:rPr lang="en-US" altLang="sl-SI" sz="1400" b="1" dirty="0" err="1" smtClean="0">
                <a:solidFill>
                  <a:srgbClr val="3D4474"/>
                </a:solidFill>
                <a:latin typeface="Roboto Slab Light"/>
                <a:sym typeface="Wingdings" panose="05000000000000000000" pitchFamily="2" charset="2"/>
              </a:rPr>
              <a:t>sistemski</a:t>
            </a:r>
            <a:r>
              <a:rPr lang="en-US" altLang="sl-SI" sz="1400" b="1" dirty="0" smtClean="0">
                <a:solidFill>
                  <a:srgbClr val="3D4474"/>
                </a:solidFill>
                <a:latin typeface="Roboto Slab Light"/>
                <a:sym typeface="Wingdings" panose="05000000000000000000" pitchFamily="2" charset="2"/>
              </a:rPr>
              <a:t> </a:t>
            </a:r>
            <a:r>
              <a:rPr lang="en-US" altLang="sl-SI" sz="1400" b="1" dirty="0" err="1" smtClean="0">
                <a:solidFill>
                  <a:srgbClr val="3D4474"/>
                </a:solidFill>
                <a:latin typeface="Roboto Slab Light"/>
                <a:sym typeface="Wingdings" panose="05000000000000000000" pitchFamily="2" charset="2"/>
              </a:rPr>
              <a:t>premiki</a:t>
            </a:r>
            <a:r>
              <a:rPr lang="en-US" altLang="sl-SI" sz="1400" b="1" dirty="0" smtClean="0">
                <a:solidFill>
                  <a:srgbClr val="3D4474"/>
                </a:solidFill>
                <a:latin typeface="Roboto Slab Light"/>
                <a:sym typeface="Wingdings" panose="05000000000000000000" pitchFamily="2" charset="2"/>
              </a:rPr>
              <a:t>.</a:t>
            </a:r>
            <a:r>
              <a:rPr lang="en-US" altLang="sl-SI" sz="1400" b="1" dirty="0" smtClean="0">
                <a:solidFill>
                  <a:srgbClr val="3D4474"/>
                </a:solidFill>
                <a:latin typeface="Roboto Slab Light"/>
              </a:rPr>
              <a:t>  </a:t>
            </a:r>
            <a:endParaRPr lang="sl-SI" altLang="sl-SI" sz="1400" b="1" dirty="0" smtClean="0">
              <a:solidFill>
                <a:srgbClr val="3D4474"/>
              </a:solidFill>
              <a:latin typeface="Roboto Slab Light"/>
            </a:endParaRPr>
          </a:p>
        </p:txBody>
      </p:sp>
      <p:sp>
        <p:nvSpPr>
          <p:cNvPr id="7" name="Naslov 1"/>
          <p:cNvSpPr>
            <a:spLocks noGrp="1"/>
          </p:cNvSpPr>
          <p:nvPr>
            <p:ph type="title"/>
          </p:nvPr>
        </p:nvSpPr>
        <p:spPr>
          <a:xfrm>
            <a:off x="152803" y="126423"/>
            <a:ext cx="4926261" cy="1047296"/>
          </a:xfrm>
        </p:spPr>
        <p:txBody>
          <a:bodyPr>
            <a:normAutofit fontScale="90000"/>
          </a:bodyPr>
          <a:lstStyle/>
          <a:p>
            <a:r>
              <a:rPr lang="en-US" sz="4000" b="1" dirty="0" err="1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Uporabna</a:t>
            </a:r>
            <a:r>
              <a:rPr lang="en-US" sz="40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</a:t>
            </a:r>
            <a:r>
              <a:rPr lang="en-US" sz="4000" b="1" dirty="0" err="1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vrednost</a:t>
            </a:r>
            <a:r>
              <a:rPr lang="en-US" sz="40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</a:t>
            </a:r>
            <a:r>
              <a:rPr lang="en-US" sz="4000" b="1" dirty="0" err="1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programa</a:t>
            </a:r>
            <a:endParaRPr lang="sl-SI" sz="4000" dirty="0"/>
          </a:p>
        </p:txBody>
      </p:sp>
      <p:grpSp>
        <p:nvGrpSpPr>
          <p:cNvPr id="2" name="Group 1"/>
          <p:cNvGrpSpPr/>
          <p:nvPr/>
        </p:nvGrpSpPr>
        <p:grpSpPr>
          <a:xfrm>
            <a:off x="1498486" y="390569"/>
            <a:ext cx="9099732" cy="6370775"/>
            <a:chOff x="1522087" y="406400"/>
            <a:chExt cx="9099732" cy="6370775"/>
          </a:xfrm>
        </p:grpSpPr>
        <p:graphicFrame>
          <p:nvGraphicFramePr>
            <p:cNvPr id="3" name="Diagram 2"/>
            <p:cNvGraphicFramePr/>
            <p:nvPr>
              <p:extLst/>
            </p:nvPr>
          </p:nvGraphicFramePr>
          <p:xfrm>
            <a:off x="1522087" y="406400"/>
            <a:ext cx="9099732" cy="637077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83" t="3800" r="7543" b="60202"/>
            <a:stretch/>
          </p:blipFill>
          <p:spPr>
            <a:xfrm>
              <a:off x="5338619" y="3759200"/>
              <a:ext cx="1316067" cy="1496291"/>
            </a:xfrm>
            <a:prstGeom prst="rect">
              <a:avLst/>
            </a:prstGeom>
          </p:spPr>
        </p:pic>
      </p:grpSp>
      <p:sp>
        <p:nvSpPr>
          <p:cNvPr id="5" name="Označba mesta vsebine 2"/>
          <p:cNvSpPr>
            <a:spLocks noGrp="1"/>
          </p:cNvSpPr>
          <p:nvPr>
            <p:ph idx="1"/>
          </p:nvPr>
        </p:nvSpPr>
        <p:spPr>
          <a:xfrm>
            <a:off x="152803" y="1196397"/>
            <a:ext cx="3628304" cy="4570391"/>
          </a:xfrm>
        </p:spPr>
        <p:txBody>
          <a:bodyPr>
            <a:noAutofit/>
          </a:bodyPr>
          <a:lstStyle/>
          <a:p>
            <a:r>
              <a:rPr lang="sl-SI" altLang="sl-SI" sz="1400" dirty="0">
                <a:solidFill>
                  <a:srgbClr val="3D4474"/>
                </a:solidFill>
                <a:latin typeface="Roboto Slab Light"/>
              </a:rPr>
              <a:t>preverjen, z dokazi podprt model na področju šolske preventive;</a:t>
            </a:r>
          </a:p>
          <a:p>
            <a:r>
              <a:rPr lang="sl-SI" altLang="sl-SI" sz="1400" dirty="0">
                <a:solidFill>
                  <a:srgbClr val="3D4474"/>
                </a:solidFill>
                <a:latin typeface="Roboto Slab Light"/>
              </a:rPr>
              <a:t>bogati življenje šolske skupnosti (vrednote, kot so empatija, sočutje in solidarnost);</a:t>
            </a:r>
          </a:p>
          <a:p>
            <a:r>
              <a:rPr lang="sl-SI" altLang="sl-SI" sz="1400" dirty="0">
                <a:solidFill>
                  <a:srgbClr val="3D4474"/>
                </a:solidFill>
                <a:latin typeface="Roboto Slab Light"/>
              </a:rPr>
              <a:t>temelji na lastni, javno dostopni in brezplačni literaturi;</a:t>
            </a:r>
          </a:p>
          <a:p>
            <a:r>
              <a:rPr lang="sl-SI" altLang="sl-SI" sz="1400" dirty="0">
                <a:solidFill>
                  <a:srgbClr val="3D4474"/>
                </a:solidFill>
                <a:latin typeface="Roboto Slab Light"/>
              </a:rPr>
              <a:t>dopolnjuje in podpira temeljne naloge vzgoje in izobraževanja (podpora otroku in mladostniku pri razvoju zdrave osebnosti in psihične odpornosti);</a:t>
            </a:r>
          </a:p>
          <a:p>
            <a:r>
              <a:rPr lang="sl-SI" altLang="sl-SI" sz="1400" dirty="0">
                <a:solidFill>
                  <a:srgbClr val="3D4474"/>
                </a:solidFill>
                <a:latin typeface="Roboto Slab Light"/>
              </a:rPr>
              <a:t>podprt z neodvisnim delovanjem spletne svetovalnice;</a:t>
            </a:r>
          </a:p>
          <a:p>
            <a:r>
              <a:rPr lang="sl-SI" altLang="sl-SI" sz="1400" dirty="0" smtClean="0">
                <a:solidFill>
                  <a:srgbClr val="3D4474"/>
                </a:solidFill>
                <a:latin typeface="Roboto Slab Light"/>
              </a:rPr>
              <a:t>Na leto vključenih približno 120 šol in 10.000 otrok in mladostnikov.</a:t>
            </a:r>
            <a:endParaRPr lang="sl-SI" altLang="sl-SI" sz="1400" dirty="0">
              <a:solidFill>
                <a:srgbClr val="3D4474"/>
              </a:solidFill>
              <a:latin typeface="Roboto Slab Light"/>
            </a:endParaRPr>
          </a:p>
        </p:txBody>
      </p:sp>
      <p:sp>
        <p:nvSpPr>
          <p:cNvPr id="9" name="Označba mesta vsebine 2"/>
          <p:cNvSpPr txBox="1">
            <a:spLocks/>
          </p:cNvSpPr>
          <p:nvPr/>
        </p:nvSpPr>
        <p:spPr>
          <a:xfrm>
            <a:off x="7301592" y="118010"/>
            <a:ext cx="4830087" cy="34495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sl-SI" sz="1400" dirty="0" err="1">
                <a:solidFill>
                  <a:srgbClr val="3D4474"/>
                </a:solidFill>
                <a:latin typeface="Roboto Slab Light"/>
              </a:rPr>
              <a:t>Dostop</a:t>
            </a:r>
            <a:r>
              <a:rPr lang="en-US" altLang="sl-SI" sz="1400" dirty="0">
                <a:solidFill>
                  <a:srgbClr val="3D4474"/>
                </a:solidFill>
                <a:latin typeface="Roboto Slab Light"/>
              </a:rPr>
              <a:t> do </a:t>
            </a:r>
            <a:r>
              <a:rPr lang="en-US" altLang="sl-SI" sz="1400" dirty="0" err="1">
                <a:solidFill>
                  <a:srgbClr val="3D4474"/>
                </a:solidFill>
                <a:latin typeface="Roboto Slab Light"/>
              </a:rPr>
              <a:t>brezplačne</a:t>
            </a:r>
            <a:r>
              <a:rPr lang="en-US" altLang="sl-SI" sz="14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400" dirty="0" err="1">
                <a:solidFill>
                  <a:srgbClr val="3D4474"/>
                </a:solidFill>
                <a:latin typeface="Roboto Slab Light"/>
              </a:rPr>
              <a:t>strokovne</a:t>
            </a:r>
            <a:r>
              <a:rPr lang="en-US" altLang="sl-SI" sz="14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400" dirty="0" err="1">
                <a:solidFill>
                  <a:srgbClr val="3D4474"/>
                </a:solidFill>
                <a:latin typeface="Roboto Slab Light"/>
              </a:rPr>
              <a:t>pomoči</a:t>
            </a:r>
            <a:r>
              <a:rPr lang="en-US" altLang="sl-SI" sz="14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400" dirty="0" err="1">
                <a:solidFill>
                  <a:srgbClr val="3D4474"/>
                </a:solidFill>
                <a:latin typeface="Roboto Slab Light"/>
              </a:rPr>
              <a:t>na</a:t>
            </a:r>
            <a:r>
              <a:rPr lang="en-US" altLang="sl-SI" sz="14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400" dirty="0" err="1">
                <a:solidFill>
                  <a:srgbClr val="3D4474"/>
                </a:solidFill>
                <a:latin typeface="Roboto Slab Light"/>
              </a:rPr>
              <a:t>spletu</a:t>
            </a:r>
            <a:r>
              <a:rPr lang="en-US" altLang="sl-SI" sz="14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SI" altLang="sl-SI" sz="1400" dirty="0">
                <a:solidFill>
                  <a:srgbClr val="3D4474"/>
                </a:solidFill>
                <a:latin typeface="Roboto Slab Light"/>
              </a:rPr>
              <a:t>–</a:t>
            </a:r>
            <a:r>
              <a:rPr lang="en-US" altLang="sl-SI" sz="14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400" dirty="0">
                <a:solidFill>
                  <a:srgbClr val="3D4474"/>
                </a:solidFill>
                <a:latin typeface="Roboto Slab Light"/>
                <a:hlinkClick r:id="rId8"/>
              </a:rPr>
              <a:t>www.tosemjaz.net</a:t>
            </a:r>
            <a:endParaRPr lang="en-US" altLang="sl-SI" sz="1400" dirty="0">
              <a:solidFill>
                <a:srgbClr val="3D4474"/>
              </a:solidFill>
              <a:latin typeface="Roboto Slab Light"/>
            </a:endParaRPr>
          </a:p>
          <a:p>
            <a:pPr lvl="1"/>
            <a:r>
              <a:rPr lang="en-US" altLang="sl-SI" sz="1000" dirty="0" err="1">
                <a:solidFill>
                  <a:srgbClr val="3D4474"/>
                </a:solidFill>
                <a:latin typeface="Roboto Slab Light"/>
              </a:rPr>
              <a:t>Letos</a:t>
            </a:r>
            <a:r>
              <a:rPr lang="en-US" altLang="sl-SI" sz="1000" dirty="0">
                <a:solidFill>
                  <a:srgbClr val="3D4474"/>
                </a:solidFill>
                <a:latin typeface="Roboto Slab Light"/>
              </a:rPr>
              <a:t> v </a:t>
            </a:r>
            <a:r>
              <a:rPr lang="en-US" altLang="sl-SI" sz="1000" dirty="0" err="1">
                <a:solidFill>
                  <a:srgbClr val="3D4474"/>
                </a:solidFill>
                <a:latin typeface="Roboto Slab Light"/>
              </a:rPr>
              <a:t>prenovi</a:t>
            </a:r>
            <a:r>
              <a:rPr lang="en-US" altLang="sl-SI" sz="10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000" dirty="0" err="1">
                <a:solidFill>
                  <a:srgbClr val="3D4474"/>
                </a:solidFill>
                <a:latin typeface="Roboto Slab Light"/>
              </a:rPr>
              <a:t>spletna</a:t>
            </a:r>
            <a:r>
              <a:rPr lang="en-US" altLang="sl-SI" sz="10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000" dirty="0" err="1">
                <a:solidFill>
                  <a:srgbClr val="3D4474"/>
                </a:solidFill>
                <a:latin typeface="Roboto Slab Light"/>
              </a:rPr>
              <a:t>stran</a:t>
            </a:r>
            <a:r>
              <a:rPr lang="en-US" altLang="sl-SI" sz="1000" dirty="0">
                <a:solidFill>
                  <a:srgbClr val="3D4474"/>
                </a:solidFill>
                <a:latin typeface="Roboto Slab Light"/>
              </a:rPr>
              <a:t> (</a:t>
            </a:r>
            <a:r>
              <a:rPr lang="en-US" altLang="sl-SI" sz="1000" dirty="0" err="1">
                <a:solidFill>
                  <a:srgbClr val="3D4474"/>
                </a:solidFill>
                <a:latin typeface="Roboto Slab Light"/>
              </a:rPr>
              <a:t>možnost</a:t>
            </a:r>
            <a:r>
              <a:rPr lang="en-US" altLang="sl-SI" sz="10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000" dirty="0" err="1">
                <a:solidFill>
                  <a:srgbClr val="3D4474"/>
                </a:solidFill>
                <a:latin typeface="Roboto Slab Light"/>
              </a:rPr>
              <a:t>interaktivnega</a:t>
            </a:r>
            <a:r>
              <a:rPr lang="en-US" altLang="sl-SI" sz="10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000" dirty="0" err="1">
                <a:solidFill>
                  <a:srgbClr val="3D4474"/>
                </a:solidFill>
                <a:latin typeface="Roboto Slab Light"/>
              </a:rPr>
              <a:t>dostopa</a:t>
            </a:r>
            <a:r>
              <a:rPr lang="en-US" altLang="sl-SI" sz="1000" dirty="0">
                <a:solidFill>
                  <a:srgbClr val="3D4474"/>
                </a:solidFill>
                <a:latin typeface="Roboto Slab Light"/>
              </a:rPr>
              <a:t> do </a:t>
            </a:r>
            <a:r>
              <a:rPr lang="en-US" altLang="sl-SI" sz="1000" dirty="0" err="1">
                <a:solidFill>
                  <a:srgbClr val="3D4474"/>
                </a:solidFill>
                <a:latin typeface="Roboto Slab Light"/>
              </a:rPr>
              <a:t>vsebin</a:t>
            </a:r>
            <a:r>
              <a:rPr lang="en-US" altLang="sl-SI" sz="1000" dirty="0">
                <a:solidFill>
                  <a:srgbClr val="3D4474"/>
                </a:solidFill>
                <a:latin typeface="Roboto Slab Light"/>
              </a:rPr>
              <a:t> o </a:t>
            </a:r>
            <a:r>
              <a:rPr lang="en-US" altLang="sl-SI" sz="1000" dirty="0" err="1">
                <a:solidFill>
                  <a:srgbClr val="3D4474"/>
                </a:solidFill>
                <a:latin typeface="Roboto Slab Light"/>
              </a:rPr>
              <a:t>duševnem</a:t>
            </a:r>
            <a:r>
              <a:rPr lang="en-US" altLang="sl-SI" sz="10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000" dirty="0" err="1">
                <a:solidFill>
                  <a:srgbClr val="3D4474"/>
                </a:solidFill>
                <a:latin typeface="Roboto Slab Light"/>
              </a:rPr>
              <a:t>zdravju</a:t>
            </a:r>
            <a:r>
              <a:rPr lang="en-US" altLang="sl-SI" sz="1000" dirty="0">
                <a:solidFill>
                  <a:srgbClr val="3D4474"/>
                </a:solidFill>
                <a:latin typeface="Roboto Slab Light"/>
              </a:rPr>
              <a:t>; chat v </a:t>
            </a:r>
            <a:r>
              <a:rPr lang="en-US" altLang="sl-SI" sz="1000" dirty="0" err="1">
                <a:solidFill>
                  <a:srgbClr val="3D4474"/>
                </a:solidFill>
                <a:latin typeface="Roboto Slab Light"/>
              </a:rPr>
              <a:t>živo</a:t>
            </a:r>
            <a:r>
              <a:rPr lang="en-US" altLang="sl-SI" sz="1000" dirty="0">
                <a:solidFill>
                  <a:srgbClr val="3D4474"/>
                </a:solidFill>
                <a:latin typeface="Roboto Slab Light"/>
              </a:rPr>
              <a:t>,</a:t>
            </a:r>
            <a:r>
              <a:rPr lang="en-SI" altLang="sl-SI" sz="1000" dirty="0">
                <a:solidFill>
                  <a:srgbClr val="3D4474"/>
                </a:solidFill>
                <a:latin typeface="Roboto Slab Light"/>
              </a:rPr>
              <a:t>…</a:t>
            </a:r>
            <a:r>
              <a:rPr lang="en-US" altLang="sl-SI" sz="1000" dirty="0">
                <a:solidFill>
                  <a:srgbClr val="3D4474"/>
                </a:solidFill>
                <a:latin typeface="Roboto Slab Light"/>
              </a:rPr>
              <a:t>)</a:t>
            </a:r>
          </a:p>
          <a:p>
            <a:r>
              <a:rPr lang="sl-SI" altLang="sl-SI" sz="1400" dirty="0" smtClean="0">
                <a:solidFill>
                  <a:srgbClr val="3D4474"/>
                </a:solidFill>
                <a:latin typeface="Roboto Slab Light"/>
              </a:rPr>
              <a:t>Dostop do aktualnih vsebin, člankov in delovnih listov.</a:t>
            </a:r>
          </a:p>
          <a:p>
            <a:pPr lvl="1"/>
            <a:r>
              <a:rPr lang="sl-SI" altLang="sl-SI" sz="1000" dirty="0" smtClean="0">
                <a:solidFill>
                  <a:srgbClr val="3D4474"/>
                </a:solidFill>
                <a:latin typeface="Roboto Slab Light"/>
              </a:rPr>
              <a:t>Letos 4 nove interaktivne rubrike (žalost in depresija, </a:t>
            </a:r>
            <a:r>
              <a:rPr lang="sl-SI" altLang="sl-SI" sz="1000" dirty="0" err="1" smtClean="0">
                <a:solidFill>
                  <a:srgbClr val="3D4474"/>
                </a:solidFill>
                <a:latin typeface="Roboto Slab Light"/>
              </a:rPr>
              <a:t>anksioznost</a:t>
            </a:r>
            <a:r>
              <a:rPr lang="sl-SI" altLang="sl-SI" sz="1000" dirty="0" smtClean="0">
                <a:solidFill>
                  <a:srgbClr val="3D4474"/>
                </a:solidFill>
                <a:latin typeface="Roboto Slab Light"/>
              </a:rPr>
              <a:t>, jeza in učenje)</a:t>
            </a:r>
          </a:p>
          <a:p>
            <a:pPr lvl="1"/>
            <a:r>
              <a:rPr lang="sl-SI" altLang="sl-SI" sz="1000" dirty="0" smtClean="0">
                <a:solidFill>
                  <a:srgbClr val="3D4474"/>
                </a:solidFill>
                <a:latin typeface="Roboto Slab Light"/>
              </a:rPr>
              <a:t>Digitalne zasvojenosti</a:t>
            </a:r>
          </a:p>
          <a:p>
            <a:pPr lvl="1"/>
            <a:r>
              <a:rPr lang="sl-SI" altLang="sl-SI" sz="1000" dirty="0" smtClean="0">
                <a:solidFill>
                  <a:srgbClr val="3D4474"/>
                </a:solidFill>
                <a:latin typeface="Roboto Slab Light"/>
              </a:rPr>
              <a:t>Avdio posnetki za pomoč v čustveni stiski</a:t>
            </a:r>
          </a:p>
          <a:p>
            <a:r>
              <a:rPr lang="sl-SI" altLang="sl-SI" sz="1400" dirty="0" smtClean="0">
                <a:solidFill>
                  <a:srgbClr val="3D4474"/>
                </a:solidFill>
                <a:latin typeface="Roboto Slab Light"/>
              </a:rPr>
              <a:t>Brezplačni priročniki za mlade</a:t>
            </a:r>
          </a:p>
          <a:p>
            <a:pPr lvl="1"/>
            <a:r>
              <a:rPr lang="en-US" altLang="sl-SI" sz="1000" dirty="0">
                <a:solidFill>
                  <a:srgbClr val="3D4474"/>
                </a:solidFill>
                <a:latin typeface="Roboto Slab Light"/>
              </a:rPr>
              <a:t>P</a:t>
            </a:r>
            <a:r>
              <a:rPr lang="sl-SI" altLang="sl-SI" sz="1000" dirty="0" err="1" smtClean="0">
                <a:solidFill>
                  <a:srgbClr val="3D4474"/>
                </a:solidFill>
                <a:latin typeface="Roboto Slab Light"/>
              </a:rPr>
              <a:t>riročnik</a:t>
            </a:r>
            <a:r>
              <a:rPr lang="sl-SI" altLang="sl-SI" sz="1000" dirty="0" smtClean="0">
                <a:solidFill>
                  <a:srgbClr val="3D4474"/>
                </a:solidFill>
                <a:latin typeface="Roboto Slab Light"/>
              </a:rPr>
              <a:t>: “Kaj lahko </a:t>
            </a:r>
            <a:r>
              <a:rPr lang="en-US" altLang="sl-SI" sz="1000" dirty="0" err="1" smtClean="0">
                <a:solidFill>
                  <a:srgbClr val="3D4474"/>
                </a:solidFill>
                <a:latin typeface="Roboto Slab Light"/>
              </a:rPr>
              <a:t>naredim</a:t>
            </a:r>
            <a:r>
              <a:rPr lang="sl-SI" altLang="sl-SI" sz="1000" dirty="0" smtClean="0">
                <a:solidFill>
                  <a:srgbClr val="3D4474"/>
                </a:solidFill>
                <a:latin typeface="Roboto Slab Light"/>
              </a:rPr>
              <a:t>, da mi bo lažje?”</a:t>
            </a:r>
          </a:p>
          <a:p>
            <a:r>
              <a:rPr lang="sl-SI" altLang="sl-SI" sz="1400" dirty="0" smtClean="0">
                <a:solidFill>
                  <a:srgbClr val="3D4474"/>
                </a:solidFill>
                <a:latin typeface="Roboto Slab Light"/>
              </a:rPr>
              <a:t>Preko sodelovanja v delavnicah:</a:t>
            </a:r>
          </a:p>
          <a:p>
            <a:pPr lvl="1"/>
            <a:r>
              <a:rPr lang="sl-SI" altLang="sl-SI" sz="1000" dirty="0" smtClean="0">
                <a:solidFill>
                  <a:srgbClr val="3D4474"/>
                </a:solidFill>
                <a:latin typeface="Roboto Slab Light"/>
              </a:rPr>
              <a:t>razvijanje socialnih in čustvenih veščin ter realne samopodobe.</a:t>
            </a:r>
          </a:p>
          <a:p>
            <a:pPr lvl="1"/>
            <a:r>
              <a:rPr lang="sl-SI" altLang="sl-SI" sz="1000" dirty="0" smtClean="0">
                <a:solidFill>
                  <a:srgbClr val="3D4474"/>
                </a:solidFill>
                <a:latin typeface="Roboto Slab Light"/>
              </a:rPr>
              <a:t>Pridobivanje boljše opremljenosti za spoprijemanje z vsakdanjimi izzivi.</a:t>
            </a:r>
          </a:p>
          <a:p>
            <a:pPr lvl="1"/>
            <a:r>
              <a:rPr lang="sl-SI" altLang="sl-SI" sz="1000" dirty="0" smtClean="0">
                <a:solidFill>
                  <a:srgbClr val="3D4474"/>
                </a:solidFill>
                <a:latin typeface="Roboto Slab Light"/>
              </a:rPr>
              <a:t>Vzpostavljanje kakovostnejših odnosov z drugimi.</a:t>
            </a:r>
          </a:p>
          <a:p>
            <a:endParaRPr lang="sl-SI" altLang="sl-SI" sz="1400" dirty="0">
              <a:solidFill>
                <a:srgbClr val="3D4474"/>
              </a:solidFill>
              <a:latin typeface="Roboto Slab Light"/>
            </a:endParaRPr>
          </a:p>
          <a:p>
            <a:pPr marL="0" indent="0">
              <a:buFont typeface="Arial"/>
              <a:buNone/>
            </a:pPr>
            <a:endParaRPr lang="sl-SI" sz="1400" dirty="0">
              <a:solidFill>
                <a:srgbClr val="3D4474"/>
              </a:solidFill>
            </a:endParaRPr>
          </a:p>
        </p:txBody>
      </p:sp>
      <p:sp>
        <p:nvSpPr>
          <p:cNvPr id="10" name="Označba mesta vsebine 2"/>
          <p:cNvSpPr txBox="1">
            <a:spLocks/>
          </p:cNvSpPr>
          <p:nvPr/>
        </p:nvSpPr>
        <p:spPr>
          <a:xfrm>
            <a:off x="8774361" y="4223287"/>
            <a:ext cx="2243776" cy="2112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>
                <a:solidFill>
                  <a:srgbClr val="3D4474"/>
                </a:solidFill>
              </a:rPr>
              <a:t>Pilotno</a:t>
            </a:r>
            <a:r>
              <a:rPr lang="en-US" sz="1400" dirty="0">
                <a:solidFill>
                  <a:srgbClr val="3D4474"/>
                </a:solidFill>
              </a:rPr>
              <a:t> </a:t>
            </a:r>
            <a:r>
              <a:rPr lang="en-US" sz="1400" dirty="0" err="1">
                <a:solidFill>
                  <a:srgbClr val="3D4474"/>
                </a:solidFill>
              </a:rPr>
              <a:t>izvedene</a:t>
            </a:r>
            <a:r>
              <a:rPr lang="en-US" sz="1400" dirty="0">
                <a:solidFill>
                  <a:srgbClr val="3D4474"/>
                </a:solidFill>
              </a:rPr>
              <a:t> </a:t>
            </a:r>
            <a:r>
              <a:rPr lang="en-US" sz="1400" dirty="0" err="1">
                <a:solidFill>
                  <a:srgbClr val="3D4474"/>
                </a:solidFill>
              </a:rPr>
              <a:t>preventivne</a:t>
            </a:r>
            <a:r>
              <a:rPr lang="en-US" sz="1400" dirty="0">
                <a:solidFill>
                  <a:srgbClr val="3D4474"/>
                </a:solidFill>
              </a:rPr>
              <a:t> </a:t>
            </a:r>
            <a:r>
              <a:rPr lang="en-US" sz="1400" dirty="0" err="1">
                <a:solidFill>
                  <a:srgbClr val="3D4474"/>
                </a:solidFill>
              </a:rPr>
              <a:t>delavnice</a:t>
            </a:r>
            <a:r>
              <a:rPr lang="en-US" sz="1400" dirty="0">
                <a:solidFill>
                  <a:srgbClr val="3D4474"/>
                </a:solidFill>
              </a:rPr>
              <a:t> v CDZOM </a:t>
            </a:r>
            <a:r>
              <a:rPr lang="en-US" sz="1400" dirty="0" err="1">
                <a:solidFill>
                  <a:srgbClr val="3D4474"/>
                </a:solidFill>
              </a:rPr>
              <a:t>Celje</a:t>
            </a:r>
            <a:endParaRPr lang="en-US" sz="1400" dirty="0">
              <a:solidFill>
                <a:srgbClr val="3D4474"/>
              </a:solidFill>
            </a:endParaRPr>
          </a:p>
          <a:p>
            <a:r>
              <a:rPr lang="en-US" sz="1400" dirty="0">
                <a:solidFill>
                  <a:srgbClr val="3D4474"/>
                </a:solidFill>
              </a:rPr>
              <a:t>Program </a:t>
            </a:r>
            <a:r>
              <a:rPr lang="en-US" sz="1400" dirty="0" err="1">
                <a:solidFill>
                  <a:srgbClr val="3D4474"/>
                </a:solidFill>
              </a:rPr>
              <a:t>primeren</a:t>
            </a:r>
            <a:r>
              <a:rPr lang="en-US" sz="1400" dirty="0">
                <a:solidFill>
                  <a:srgbClr val="3D4474"/>
                </a:solidFill>
              </a:rPr>
              <a:t> </a:t>
            </a:r>
            <a:r>
              <a:rPr lang="en-US" sz="1400" dirty="0" err="1">
                <a:solidFill>
                  <a:srgbClr val="3D4474"/>
                </a:solidFill>
              </a:rPr>
              <a:t>za</a:t>
            </a:r>
            <a:r>
              <a:rPr lang="en-US" sz="1400" dirty="0">
                <a:solidFill>
                  <a:srgbClr val="3D4474"/>
                </a:solidFill>
              </a:rPr>
              <a:t> </a:t>
            </a:r>
            <a:r>
              <a:rPr lang="en-US" sz="1400" dirty="0" err="1">
                <a:solidFill>
                  <a:srgbClr val="3D4474"/>
                </a:solidFill>
              </a:rPr>
              <a:t>uporabo</a:t>
            </a:r>
            <a:r>
              <a:rPr lang="en-US" sz="1400" dirty="0">
                <a:solidFill>
                  <a:srgbClr val="3D4474"/>
                </a:solidFill>
              </a:rPr>
              <a:t> v </a:t>
            </a:r>
            <a:r>
              <a:rPr lang="en-US" sz="1400" dirty="0" err="1">
                <a:solidFill>
                  <a:srgbClr val="3D4474"/>
                </a:solidFill>
              </a:rPr>
              <a:t>številnih</a:t>
            </a:r>
            <a:r>
              <a:rPr lang="en-US" sz="1400" dirty="0">
                <a:solidFill>
                  <a:srgbClr val="3D4474"/>
                </a:solidFill>
              </a:rPr>
              <a:t> </a:t>
            </a:r>
            <a:r>
              <a:rPr lang="en-US" sz="1400" dirty="0" err="1">
                <a:solidFill>
                  <a:srgbClr val="3D4474"/>
                </a:solidFill>
              </a:rPr>
              <a:t>okoljih</a:t>
            </a:r>
            <a:r>
              <a:rPr lang="en-US" sz="1400" dirty="0">
                <a:solidFill>
                  <a:srgbClr val="3D4474"/>
                </a:solidFill>
              </a:rPr>
              <a:t>, v </a:t>
            </a:r>
            <a:r>
              <a:rPr lang="en-US" sz="1400" dirty="0" err="1">
                <a:solidFill>
                  <a:srgbClr val="3D4474"/>
                </a:solidFill>
              </a:rPr>
              <a:t>katerih</a:t>
            </a:r>
            <a:r>
              <a:rPr lang="en-US" sz="1400" dirty="0">
                <a:solidFill>
                  <a:srgbClr val="3D4474"/>
                </a:solidFill>
              </a:rPr>
              <a:t> </a:t>
            </a:r>
            <a:r>
              <a:rPr lang="en-US" sz="1400" dirty="0" err="1">
                <a:solidFill>
                  <a:srgbClr val="3D4474"/>
                </a:solidFill>
              </a:rPr>
              <a:t>strokovnjaki</a:t>
            </a:r>
            <a:r>
              <a:rPr lang="en-US" sz="1400" dirty="0">
                <a:solidFill>
                  <a:srgbClr val="3D4474"/>
                </a:solidFill>
              </a:rPr>
              <a:t> </a:t>
            </a:r>
            <a:r>
              <a:rPr lang="en-US" sz="1400" dirty="0" err="1">
                <a:solidFill>
                  <a:srgbClr val="3D4474"/>
                </a:solidFill>
              </a:rPr>
              <a:t>delajo</a:t>
            </a:r>
            <a:r>
              <a:rPr lang="en-US" sz="1400" dirty="0">
                <a:solidFill>
                  <a:srgbClr val="3D4474"/>
                </a:solidFill>
              </a:rPr>
              <a:t> z </a:t>
            </a:r>
            <a:r>
              <a:rPr lang="en-US" sz="1400" dirty="0" err="1">
                <a:solidFill>
                  <a:srgbClr val="3D4474"/>
                </a:solidFill>
              </a:rPr>
              <a:t>otroci</a:t>
            </a:r>
            <a:r>
              <a:rPr lang="en-US" sz="1400" dirty="0">
                <a:solidFill>
                  <a:srgbClr val="3D4474"/>
                </a:solidFill>
              </a:rPr>
              <a:t> in </a:t>
            </a:r>
            <a:r>
              <a:rPr lang="en-US" sz="1400" dirty="0" err="1">
                <a:solidFill>
                  <a:srgbClr val="3D4474"/>
                </a:solidFill>
              </a:rPr>
              <a:t>mladostniki</a:t>
            </a:r>
            <a:endParaRPr lang="sl-SI" sz="1400" dirty="0">
              <a:solidFill>
                <a:srgbClr val="3D44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59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3"/>
          <a:stretch/>
        </p:blipFill>
        <p:spPr>
          <a:xfrm>
            <a:off x="5961508" y="1448102"/>
            <a:ext cx="3628958" cy="4456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Slika 11"/>
          <p:cNvPicPr/>
          <p:nvPr/>
        </p:nvPicPr>
        <p:blipFill rotWithShape="1">
          <a:blip r:embed="rId3"/>
          <a:srcRect l="23696" t="10409" r="41223" b="8921"/>
          <a:stretch/>
        </p:blipFill>
        <p:spPr bwMode="auto">
          <a:xfrm>
            <a:off x="1961938" y="1448102"/>
            <a:ext cx="3227096" cy="44569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Naslov 1"/>
          <p:cNvSpPr>
            <a:spLocks noGrp="1"/>
          </p:cNvSpPr>
          <p:nvPr>
            <p:ph type="title"/>
          </p:nvPr>
        </p:nvSpPr>
        <p:spPr>
          <a:xfrm>
            <a:off x="1961938" y="559331"/>
            <a:ext cx="5561418" cy="785472"/>
          </a:xfrm>
        </p:spPr>
        <p:txBody>
          <a:bodyPr>
            <a:normAutofit fontScale="90000"/>
          </a:bodyPr>
          <a:lstStyle/>
          <a:p>
            <a:r>
              <a:rPr lang="en-US" sz="3000" b="1" dirty="0" err="1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Uporabna</a:t>
            </a:r>
            <a:r>
              <a:rPr lang="en-US" sz="30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</a:t>
            </a:r>
            <a:r>
              <a:rPr lang="en-US" sz="3000" b="1" dirty="0" err="1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vrednost</a:t>
            </a:r>
            <a:r>
              <a:rPr lang="en-US" sz="30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</a:t>
            </a:r>
            <a:r>
              <a:rPr lang="en-US" sz="3000" b="1" dirty="0" err="1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priročnikov</a:t>
            </a:r>
            <a:r>
              <a:rPr lang="en-US" sz="30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</a:t>
            </a:r>
            <a:r>
              <a:rPr lang="en-US" sz="3000" b="1" dirty="0" err="1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za</a:t>
            </a:r>
            <a:r>
              <a:rPr lang="en-US" sz="30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</a:t>
            </a:r>
            <a:r>
              <a:rPr lang="en-US" sz="3000" b="1" dirty="0" err="1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delo</a:t>
            </a:r>
            <a:r>
              <a:rPr lang="en-US" sz="30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z </a:t>
            </a:r>
            <a:r>
              <a:rPr lang="en-US" sz="3000" b="1" dirty="0" err="1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otroki</a:t>
            </a:r>
            <a:r>
              <a:rPr lang="en-US" sz="30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in </a:t>
            </a:r>
            <a:r>
              <a:rPr lang="en-US" sz="3000" b="1" dirty="0" err="1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mladostniki</a:t>
            </a:r>
            <a:endParaRPr lang="sl-SI" sz="3000" dirty="0"/>
          </a:p>
        </p:txBody>
      </p:sp>
      <p:sp>
        <p:nvSpPr>
          <p:cNvPr id="5" name="Označba mesta vsebine 2"/>
          <p:cNvSpPr txBox="1">
            <a:spLocks/>
          </p:cNvSpPr>
          <p:nvPr/>
        </p:nvSpPr>
        <p:spPr>
          <a:xfrm>
            <a:off x="1961938" y="6210355"/>
            <a:ext cx="2332770" cy="4283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3D4474"/>
                </a:solidFill>
                <a:hlinkClick r:id="rId4"/>
              </a:rPr>
              <a:t>Domen.Kralj@nijz.si</a:t>
            </a:r>
            <a:r>
              <a:rPr lang="en-US" sz="1600" dirty="0">
                <a:solidFill>
                  <a:srgbClr val="3D4474"/>
                </a:solidFill>
              </a:rPr>
              <a:t> </a:t>
            </a:r>
            <a:endParaRPr lang="sl-SI" sz="1600" dirty="0">
              <a:solidFill>
                <a:srgbClr val="3D447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938" y="1358319"/>
            <a:ext cx="7730941" cy="47701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849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l-SI" sz="5300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Primer dobre prakse</a:t>
            </a:r>
            <a:r>
              <a:rPr lang="sl-SI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/>
            </a:r>
            <a:br>
              <a:rPr lang="sl-SI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</a:br>
            <a:endParaRPr lang="sl-SI" dirty="0"/>
          </a:p>
        </p:txBody>
      </p:sp>
      <p:sp>
        <p:nvSpPr>
          <p:cNvPr id="9" name="Označba mesta vsebine 8"/>
          <p:cNvSpPr>
            <a:spLocks noGrp="1"/>
          </p:cNvSpPr>
          <p:nvPr>
            <p:ph sz="half" idx="1"/>
          </p:nvPr>
        </p:nvSpPr>
        <p:spPr>
          <a:xfrm>
            <a:off x="347871" y="1242390"/>
            <a:ext cx="5953538" cy="536633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l-SI" sz="3200" b="1" dirty="0" smtClean="0">
                <a:solidFill>
                  <a:srgbClr val="3D4474"/>
                </a:solidFill>
              </a:rPr>
              <a:t>Mednarodna strokovna javnost 2018:</a:t>
            </a:r>
          </a:p>
          <a:p>
            <a:pPr marL="0" indent="0">
              <a:buNone/>
            </a:pPr>
            <a:endParaRPr lang="sl-SI" sz="900" b="1" dirty="0" smtClean="0">
              <a:solidFill>
                <a:srgbClr val="3D4474"/>
              </a:solidFill>
            </a:endParaRPr>
          </a:p>
          <a:p>
            <a:pPr lvl="1"/>
            <a:r>
              <a:rPr lang="sl-SI" dirty="0" err="1" smtClean="0">
                <a:solidFill>
                  <a:srgbClr val="3D4474"/>
                </a:solidFill>
              </a:rPr>
              <a:t>Third</a:t>
            </a:r>
            <a:r>
              <a:rPr lang="sl-SI" dirty="0" smtClean="0">
                <a:solidFill>
                  <a:srgbClr val="3D4474"/>
                </a:solidFill>
              </a:rPr>
              <a:t> </a:t>
            </a:r>
            <a:r>
              <a:rPr lang="sl-SI" dirty="0">
                <a:solidFill>
                  <a:srgbClr val="3D4474"/>
                </a:solidFill>
              </a:rPr>
              <a:t>EU </a:t>
            </a:r>
            <a:r>
              <a:rPr lang="sl-SI" dirty="0" err="1">
                <a:solidFill>
                  <a:srgbClr val="3D4474"/>
                </a:solidFill>
              </a:rPr>
              <a:t>Compass</a:t>
            </a:r>
            <a:r>
              <a:rPr lang="sl-SI" dirty="0">
                <a:solidFill>
                  <a:srgbClr val="3D4474"/>
                </a:solidFill>
              </a:rPr>
              <a:t> Forum on </a:t>
            </a:r>
            <a:r>
              <a:rPr lang="sl-SI" i="1" dirty="0" err="1">
                <a:solidFill>
                  <a:srgbClr val="3D4474"/>
                </a:solidFill>
              </a:rPr>
              <a:t>Mental</a:t>
            </a:r>
            <a:r>
              <a:rPr lang="sl-SI" i="1" dirty="0">
                <a:solidFill>
                  <a:srgbClr val="3D4474"/>
                </a:solidFill>
              </a:rPr>
              <a:t> </a:t>
            </a:r>
            <a:r>
              <a:rPr lang="sl-SI" i="1" dirty="0" err="1">
                <a:solidFill>
                  <a:srgbClr val="3D4474"/>
                </a:solidFill>
              </a:rPr>
              <a:t>Health</a:t>
            </a:r>
            <a:r>
              <a:rPr lang="sl-SI" i="1" dirty="0">
                <a:solidFill>
                  <a:srgbClr val="3D4474"/>
                </a:solidFill>
              </a:rPr>
              <a:t> </a:t>
            </a:r>
            <a:r>
              <a:rPr lang="sl-SI" i="1" dirty="0" err="1">
                <a:solidFill>
                  <a:srgbClr val="3D4474"/>
                </a:solidFill>
              </a:rPr>
              <a:t>Care</a:t>
            </a:r>
            <a:r>
              <a:rPr lang="sl-SI" i="1" dirty="0">
                <a:solidFill>
                  <a:srgbClr val="3D4474"/>
                </a:solidFill>
              </a:rPr>
              <a:t> </a:t>
            </a:r>
            <a:r>
              <a:rPr lang="sl-SI" i="1" dirty="0" err="1">
                <a:solidFill>
                  <a:srgbClr val="3D4474"/>
                </a:solidFill>
              </a:rPr>
              <a:t>and</a:t>
            </a:r>
            <a:r>
              <a:rPr lang="sl-SI" i="1" dirty="0">
                <a:solidFill>
                  <a:srgbClr val="3D4474"/>
                </a:solidFill>
              </a:rPr>
              <a:t> </a:t>
            </a:r>
            <a:r>
              <a:rPr lang="sl-SI" i="1" dirty="0" err="1">
                <a:solidFill>
                  <a:srgbClr val="3D4474"/>
                </a:solidFill>
              </a:rPr>
              <a:t>Mental</a:t>
            </a:r>
            <a:r>
              <a:rPr lang="sl-SI" i="1" dirty="0">
                <a:solidFill>
                  <a:srgbClr val="3D4474"/>
                </a:solidFill>
              </a:rPr>
              <a:t> </a:t>
            </a:r>
            <a:r>
              <a:rPr lang="sl-SI" i="1" dirty="0" err="1">
                <a:solidFill>
                  <a:srgbClr val="3D4474"/>
                </a:solidFill>
              </a:rPr>
              <a:t>Health</a:t>
            </a:r>
            <a:r>
              <a:rPr lang="sl-SI" i="1" dirty="0">
                <a:solidFill>
                  <a:srgbClr val="3D4474"/>
                </a:solidFill>
              </a:rPr>
              <a:t> in </a:t>
            </a:r>
            <a:r>
              <a:rPr lang="sl-SI" i="1" dirty="0" err="1">
                <a:solidFill>
                  <a:srgbClr val="3D4474"/>
                </a:solidFill>
              </a:rPr>
              <a:t>All</a:t>
            </a:r>
            <a:r>
              <a:rPr lang="sl-SI" i="1" dirty="0">
                <a:solidFill>
                  <a:srgbClr val="3D4474"/>
                </a:solidFill>
              </a:rPr>
              <a:t> </a:t>
            </a:r>
            <a:r>
              <a:rPr lang="sl-SI" i="1" dirty="0" err="1">
                <a:solidFill>
                  <a:srgbClr val="3D4474"/>
                </a:solidFill>
              </a:rPr>
              <a:t>Policies</a:t>
            </a:r>
            <a:r>
              <a:rPr lang="sl-SI" dirty="0">
                <a:solidFill>
                  <a:srgbClr val="3D4474"/>
                </a:solidFill>
              </a:rPr>
              <a:t>, </a:t>
            </a:r>
            <a:r>
              <a:rPr lang="sl-SI" dirty="0" err="1">
                <a:solidFill>
                  <a:srgbClr val="3D4474"/>
                </a:solidFill>
              </a:rPr>
              <a:t>Luxemburg</a:t>
            </a:r>
            <a:r>
              <a:rPr lang="sl-SI" dirty="0">
                <a:solidFill>
                  <a:srgbClr val="3D4474"/>
                </a:solidFill>
              </a:rPr>
              <a:t> – </a:t>
            </a:r>
            <a:r>
              <a:rPr lang="sl-SI" dirty="0" smtClean="0">
                <a:solidFill>
                  <a:srgbClr val="3D4474"/>
                </a:solidFill>
              </a:rPr>
              <a:t>februar 2018: </a:t>
            </a:r>
            <a:r>
              <a:rPr lang="sl-SI" dirty="0">
                <a:solidFill>
                  <a:srgbClr val="3D4474"/>
                </a:solidFill>
              </a:rPr>
              <a:t>p</a:t>
            </a:r>
            <a:r>
              <a:rPr lang="sl-SI" dirty="0" smtClean="0">
                <a:solidFill>
                  <a:srgbClr val="3D4474"/>
                </a:solidFill>
              </a:rPr>
              <a:t>rogram uvrščen med </a:t>
            </a:r>
            <a:r>
              <a:rPr lang="sl-SI" b="1" dirty="0" smtClean="0">
                <a:solidFill>
                  <a:srgbClr val="AD248E"/>
                </a:solidFill>
              </a:rPr>
              <a:t>devet </a:t>
            </a:r>
            <a:r>
              <a:rPr lang="sl-SI" b="1" dirty="0">
                <a:solidFill>
                  <a:srgbClr val="AD248E"/>
                </a:solidFill>
              </a:rPr>
              <a:t>izbranih primerov dobre prakse na področju </a:t>
            </a:r>
            <a:r>
              <a:rPr lang="sl-SI" b="1" dirty="0" smtClean="0">
                <a:solidFill>
                  <a:srgbClr val="AD248E"/>
                </a:solidFill>
              </a:rPr>
              <a:t>duševnega </a:t>
            </a:r>
            <a:r>
              <a:rPr lang="sl-SI" b="1" dirty="0">
                <a:solidFill>
                  <a:srgbClr val="AD248E"/>
                </a:solidFill>
              </a:rPr>
              <a:t>zdravja</a:t>
            </a:r>
            <a:r>
              <a:rPr lang="sl-SI" dirty="0">
                <a:solidFill>
                  <a:srgbClr val="3D4474"/>
                </a:solidFill>
              </a:rPr>
              <a:t> -</a:t>
            </a:r>
            <a:r>
              <a:rPr lang="sl-SI" dirty="0" smtClean="0">
                <a:solidFill>
                  <a:srgbClr val="3D4474"/>
                </a:solidFill>
              </a:rPr>
              <a:t> publikacija </a:t>
            </a:r>
            <a:r>
              <a:rPr lang="sl-SI" i="1" dirty="0" err="1">
                <a:solidFill>
                  <a:srgbClr val="3D4474"/>
                </a:solidFill>
              </a:rPr>
              <a:t>Good</a:t>
            </a:r>
            <a:r>
              <a:rPr lang="sl-SI" i="1" dirty="0">
                <a:solidFill>
                  <a:srgbClr val="3D4474"/>
                </a:solidFill>
              </a:rPr>
              <a:t> </a:t>
            </a:r>
            <a:r>
              <a:rPr lang="sl-SI" i="1" dirty="0" err="1">
                <a:solidFill>
                  <a:srgbClr val="3D4474"/>
                </a:solidFill>
              </a:rPr>
              <a:t>Practices</a:t>
            </a:r>
            <a:r>
              <a:rPr lang="sl-SI" i="1" dirty="0">
                <a:solidFill>
                  <a:srgbClr val="3D4474"/>
                </a:solidFill>
              </a:rPr>
              <a:t> in </a:t>
            </a:r>
            <a:r>
              <a:rPr lang="sl-SI" i="1" dirty="0" err="1">
                <a:solidFill>
                  <a:srgbClr val="3D4474"/>
                </a:solidFill>
              </a:rPr>
              <a:t>Mental</a:t>
            </a:r>
            <a:r>
              <a:rPr lang="sl-SI" i="1" dirty="0">
                <a:solidFill>
                  <a:srgbClr val="3D4474"/>
                </a:solidFill>
              </a:rPr>
              <a:t> </a:t>
            </a:r>
            <a:r>
              <a:rPr lang="sl-SI" i="1" dirty="0" err="1" smtClean="0">
                <a:solidFill>
                  <a:srgbClr val="3D4474"/>
                </a:solidFill>
              </a:rPr>
              <a:t>Health</a:t>
            </a:r>
            <a:r>
              <a:rPr lang="sl-SI" i="1" dirty="0" smtClean="0">
                <a:solidFill>
                  <a:srgbClr val="3D4474"/>
                </a:solidFill>
              </a:rPr>
              <a:t> </a:t>
            </a:r>
            <a:r>
              <a:rPr lang="sl-SI" i="1" dirty="0">
                <a:solidFill>
                  <a:srgbClr val="3D4474"/>
                </a:solidFill>
              </a:rPr>
              <a:t>&amp; </a:t>
            </a:r>
            <a:r>
              <a:rPr lang="sl-SI" i="1" dirty="0" err="1" smtClean="0">
                <a:solidFill>
                  <a:srgbClr val="3D4474"/>
                </a:solidFill>
              </a:rPr>
              <a:t>Well-being</a:t>
            </a:r>
            <a:r>
              <a:rPr lang="sl-SI" i="1" dirty="0">
                <a:solidFill>
                  <a:srgbClr val="3D4474"/>
                </a:solidFill>
              </a:rPr>
              <a:t>.</a:t>
            </a:r>
            <a:endParaRPr lang="sl-SI" dirty="0">
              <a:solidFill>
                <a:srgbClr val="3D4474"/>
              </a:solidFill>
            </a:endParaRPr>
          </a:p>
          <a:p>
            <a:pPr lvl="1"/>
            <a:endParaRPr lang="sl-SI" sz="1000" dirty="0" smtClean="0">
              <a:solidFill>
                <a:srgbClr val="3D4474"/>
              </a:solidFill>
            </a:endParaRPr>
          </a:p>
          <a:p>
            <a:pPr lvl="1"/>
            <a:r>
              <a:rPr lang="sl-SI" dirty="0" smtClean="0">
                <a:solidFill>
                  <a:srgbClr val="3D4474"/>
                </a:solidFill>
              </a:rPr>
              <a:t>Global </a:t>
            </a:r>
            <a:r>
              <a:rPr lang="sl-SI" dirty="0" err="1" smtClean="0">
                <a:solidFill>
                  <a:srgbClr val="3D4474"/>
                </a:solidFill>
              </a:rPr>
              <a:t>Mental</a:t>
            </a:r>
            <a:r>
              <a:rPr lang="sl-SI" dirty="0" smtClean="0">
                <a:solidFill>
                  <a:srgbClr val="3D4474"/>
                </a:solidFill>
              </a:rPr>
              <a:t> </a:t>
            </a:r>
            <a:r>
              <a:rPr lang="sl-SI" dirty="0" err="1" smtClean="0">
                <a:solidFill>
                  <a:srgbClr val="3D4474"/>
                </a:solidFill>
              </a:rPr>
              <a:t>Health</a:t>
            </a:r>
            <a:r>
              <a:rPr lang="sl-SI" dirty="0" smtClean="0">
                <a:solidFill>
                  <a:srgbClr val="3D4474"/>
                </a:solidFill>
              </a:rPr>
              <a:t> </a:t>
            </a:r>
            <a:r>
              <a:rPr lang="sl-SI" dirty="0" err="1" smtClean="0">
                <a:solidFill>
                  <a:srgbClr val="3D4474"/>
                </a:solidFill>
              </a:rPr>
              <a:t>Summit</a:t>
            </a:r>
            <a:r>
              <a:rPr lang="sl-SI" dirty="0" smtClean="0">
                <a:solidFill>
                  <a:srgbClr val="3D4474"/>
                </a:solidFill>
              </a:rPr>
              <a:t>, London, 9.10.2018 – program To sem jaz kot </a:t>
            </a:r>
            <a:r>
              <a:rPr lang="sl-SI" b="1" dirty="0" smtClean="0">
                <a:solidFill>
                  <a:srgbClr val="AD248E"/>
                </a:solidFill>
              </a:rPr>
              <a:t>vodilni primer dobre prakse na področju duševnega zdravja </a:t>
            </a:r>
            <a:r>
              <a:rPr lang="sl-SI" dirty="0" smtClean="0">
                <a:solidFill>
                  <a:srgbClr val="3D4474"/>
                </a:solidFill>
              </a:rPr>
              <a:t>v skupini za šolajočo se mladino;</a:t>
            </a:r>
          </a:p>
          <a:p>
            <a:pPr lvl="1"/>
            <a:endParaRPr lang="sl-SI" sz="1000" b="1" dirty="0">
              <a:solidFill>
                <a:srgbClr val="3D4474"/>
              </a:solidFill>
            </a:endParaRPr>
          </a:p>
          <a:p>
            <a:pPr lvl="1"/>
            <a:r>
              <a:rPr lang="sl-SI" dirty="0" err="1">
                <a:solidFill>
                  <a:srgbClr val="3D4474"/>
                </a:solidFill>
              </a:rPr>
              <a:t>Health</a:t>
            </a:r>
            <a:r>
              <a:rPr lang="sl-SI" dirty="0">
                <a:solidFill>
                  <a:srgbClr val="3D4474"/>
                </a:solidFill>
              </a:rPr>
              <a:t> </a:t>
            </a:r>
            <a:r>
              <a:rPr lang="sl-SI" dirty="0" err="1">
                <a:solidFill>
                  <a:srgbClr val="3D4474"/>
                </a:solidFill>
              </a:rPr>
              <a:t>Policy</a:t>
            </a:r>
            <a:r>
              <a:rPr lang="sl-SI" dirty="0">
                <a:solidFill>
                  <a:srgbClr val="3D4474"/>
                </a:solidFill>
              </a:rPr>
              <a:t> (</a:t>
            </a:r>
            <a:r>
              <a:rPr lang="sl-SI" dirty="0" smtClean="0">
                <a:solidFill>
                  <a:srgbClr val="3D4474"/>
                </a:solidFill>
              </a:rPr>
              <a:t>publikacija </a:t>
            </a:r>
            <a:r>
              <a:rPr lang="en-US" i="1" dirty="0">
                <a:solidFill>
                  <a:srgbClr val="3D4474"/>
                </a:solidFill>
              </a:rPr>
              <a:t>A sustainable approach to depression: moving from words to actions</a:t>
            </a:r>
            <a:r>
              <a:rPr lang="sl-SI" dirty="0" smtClean="0">
                <a:solidFill>
                  <a:srgbClr val="3D4474"/>
                </a:solidFill>
              </a:rPr>
              <a:t>, </a:t>
            </a:r>
            <a:r>
              <a:rPr lang="sl-SI" dirty="0">
                <a:solidFill>
                  <a:srgbClr val="3D4474"/>
                </a:solidFill>
              </a:rPr>
              <a:t>v katero so uvrstili tudi naš program kot </a:t>
            </a:r>
            <a:r>
              <a:rPr lang="sl-SI" b="1" dirty="0">
                <a:solidFill>
                  <a:srgbClr val="AD248E"/>
                </a:solidFill>
              </a:rPr>
              <a:t>učinkovit pristop na področju varovanja duševnega zdravja</a:t>
            </a:r>
            <a:r>
              <a:rPr lang="sl-SI" dirty="0">
                <a:solidFill>
                  <a:srgbClr val="3D4474"/>
                </a:solidFill>
              </a:rPr>
              <a:t>, je bila predstavljena v Evropskem </a:t>
            </a:r>
            <a:r>
              <a:rPr lang="sl-SI" dirty="0" smtClean="0">
                <a:solidFill>
                  <a:srgbClr val="3D4474"/>
                </a:solidFill>
              </a:rPr>
              <a:t>parlamentu;</a:t>
            </a:r>
            <a:endParaRPr lang="sl-SI" b="1" dirty="0">
              <a:solidFill>
                <a:srgbClr val="3D4474"/>
              </a:solidFill>
            </a:endParaRPr>
          </a:p>
          <a:p>
            <a:pPr marL="457200" lvl="1" indent="0">
              <a:buNone/>
            </a:pPr>
            <a:endParaRPr lang="sl-SI" sz="1100" dirty="0" smtClean="0">
              <a:solidFill>
                <a:srgbClr val="3D4474"/>
              </a:solidFill>
            </a:endParaRPr>
          </a:p>
          <a:p>
            <a:pPr lvl="1"/>
            <a:r>
              <a:rPr lang="sl-SI" dirty="0" smtClean="0">
                <a:solidFill>
                  <a:srgbClr val="3D4474"/>
                </a:solidFill>
              </a:rPr>
              <a:t>Evropska konferenca javnega zdravja (EPH, november 2018, Ljubljana): tri predstavitve programa – šolska preventiva in spletna pomoč mladim v kriznih situacijah;</a:t>
            </a:r>
          </a:p>
        </p:txBody>
      </p:sp>
      <p:pic>
        <p:nvPicPr>
          <p:cNvPr id="3" name="Označba mesta vsebine 2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2732805"/>
            <a:ext cx="5181600" cy="3875919"/>
          </a:xfrm>
        </p:spPr>
      </p:pic>
      <p:sp>
        <p:nvSpPr>
          <p:cNvPr id="2" name="Pravokotnik 1"/>
          <p:cNvSpPr/>
          <p:nvPr/>
        </p:nvSpPr>
        <p:spPr>
          <a:xfrm>
            <a:off x="6788603" y="1825625"/>
            <a:ext cx="52509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b="1" i="1" dirty="0">
                <a:solidFill>
                  <a:srgbClr val="3D4474"/>
                </a:solidFill>
              </a:rPr>
              <a:t>Global </a:t>
            </a:r>
            <a:r>
              <a:rPr lang="sl-SI" sz="1400" b="1" i="1" dirty="0" err="1">
                <a:solidFill>
                  <a:srgbClr val="3D4474"/>
                </a:solidFill>
              </a:rPr>
              <a:t>Mental</a:t>
            </a:r>
            <a:r>
              <a:rPr lang="sl-SI" sz="1400" b="1" i="1" dirty="0">
                <a:solidFill>
                  <a:srgbClr val="3D4474"/>
                </a:solidFill>
              </a:rPr>
              <a:t> </a:t>
            </a:r>
            <a:r>
              <a:rPr lang="sl-SI" sz="1400" b="1" i="1" dirty="0" err="1">
                <a:solidFill>
                  <a:srgbClr val="3D4474"/>
                </a:solidFill>
              </a:rPr>
              <a:t>Health</a:t>
            </a:r>
            <a:r>
              <a:rPr lang="sl-SI" sz="1400" b="1" i="1" dirty="0">
                <a:solidFill>
                  <a:srgbClr val="3D4474"/>
                </a:solidFill>
              </a:rPr>
              <a:t> </a:t>
            </a:r>
            <a:r>
              <a:rPr lang="sl-SI" sz="1400" b="1" i="1" dirty="0" err="1">
                <a:solidFill>
                  <a:srgbClr val="3D4474"/>
                </a:solidFill>
              </a:rPr>
              <a:t>Summit</a:t>
            </a:r>
            <a:r>
              <a:rPr lang="sl-SI" sz="1400" b="1" i="1" dirty="0">
                <a:solidFill>
                  <a:srgbClr val="3D4474"/>
                </a:solidFill>
              </a:rPr>
              <a:t>, London, 9. 10. 2018: Program To sem jaz so predstavile predstavnice mladih (Rebekah </a:t>
            </a:r>
            <a:r>
              <a:rPr lang="sl-SI" sz="1400" b="1" i="1" dirty="0" err="1">
                <a:solidFill>
                  <a:srgbClr val="3D4474"/>
                </a:solidFill>
              </a:rPr>
              <a:t>Dussek</a:t>
            </a:r>
            <a:r>
              <a:rPr lang="sl-SI" sz="1400" b="1" i="1" dirty="0">
                <a:solidFill>
                  <a:srgbClr val="3D4474"/>
                </a:solidFill>
              </a:rPr>
              <a:t>, Alex </a:t>
            </a:r>
            <a:r>
              <a:rPr lang="sl-SI" sz="1400" b="1" i="1" dirty="0" err="1">
                <a:solidFill>
                  <a:srgbClr val="3D4474"/>
                </a:solidFill>
              </a:rPr>
              <a:t>Lovell</a:t>
            </a:r>
            <a:r>
              <a:rPr lang="sl-SI" sz="1400" b="1" i="1" dirty="0">
                <a:solidFill>
                  <a:srgbClr val="3D4474"/>
                </a:solidFill>
              </a:rPr>
              <a:t> in </a:t>
            </a:r>
            <a:r>
              <a:rPr lang="sl-SI" sz="1400" b="1" i="1" dirty="0" err="1">
                <a:solidFill>
                  <a:srgbClr val="3D4474"/>
                </a:solidFill>
              </a:rPr>
              <a:t>Nasreen</a:t>
            </a:r>
            <a:r>
              <a:rPr lang="sl-SI" sz="1400" b="1" i="1" dirty="0">
                <a:solidFill>
                  <a:srgbClr val="3D4474"/>
                </a:solidFill>
              </a:rPr>
              <a:t> </a:t>
            </a:r>
            <a:r>
              <a:rPr lang="sl-SI" sz="1400" b="1" i="1" dirty="0" err="1">
                <a:solidFill>
                  <a:srgbClr val="3D4474"/>
                </a:solidFill>
              </a:rPr>
              <a:t>Siddique</a:t>
            </a:r>
            <a:r>
              <a:rPr lang="sl-SI" sz="1400" b="1" i="1" dirty="0">
                <a:solidFill>
                  <a:srgbClr val="3D4474"/>
                </a:solidFill>
              </a:rPr>
              <a:t> na fotografiji s Petro </a:t>
            </a:r>
            <a:r>
              <a:rPr lang="sl-SI" sz="1400" b="1" i="1" dirty="0" smtClean="0">
                <a:solidFill>
                  <a:srgbClr val="3D4474"/>
                </a:solidFill>
              </a:rPr>
              <a:t>Tratnjek</a:t>
            </a:r>
            <a:r>
              <a:rPr lang="sl-SI" sz="1400" b="1" i="1" dirty="0">
                <a:solidFill>
                  <a:srgbClr val="3D4474"/>
                </a:solidFill>
              </a:rPr>
              <a:t>, urednico spletne svetovalnice tosemjaz.net).</a:t>
            </a:r>
            <a:endParaRPr lang="sl-SI" sz="1400" i="1" dirty="0">
              <a:solidFill>
                <a:srgbClr val="3D44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97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značba mesta besedila 8"/>
          <p:cNvSpPr>
            <a:spLocks noGrp="1"/>
          </p:cNvSpPr>
          <p:nvPr>
            <p:ph type="body" idx="1"/>
          </p:nvPr>
        </p:nvSpPr>
        <p:spPr>
          <a:xfrm>
            <a:off x="4022757" y="4700446"/>
            <a:ext cx="4059207" cy="1055376"/>
          </a:xfrm>
        </p:spPr>
        <p:txBody>
          <a:bodyPr>
            <a:normAutofit fontScale="70000" lnSpcReduction="20000"/>
          </a:bodyPr>
          <a:lstStyle/>
          <a:p>
            <a:r>
              <a:rPr lang="sl-SI" sz="30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Hvala za vašo pozornost …</a:t>
            </a:r>
            <a:r>
              <a:rPr lang="sl-SI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						</a:t>
            </a:r>
            <a:r>
              <a:rPr lang="sl-SI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       </a:t>
            </a:r>
            <a:endParaRPr lang="sl-SI" i="1" dirty="0" smtClean="0">
              <a:solidFill>
                <a:srgbClr val="3D4474"/>
              </a:solidFill>
              <a:latin typeface="Roboto Slab" charset="0"/>
              <a:ea typeface="Roboto Slab" charset="0"/>
              <a:cs typeface="Roboto Slab" charset="0"/>
            </a:endParaRPr>
          </a:p>
          <a:p>
            <a:pPr algn="r"/>
            <a:r>
              <a:rPr lang="sl-SI" i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tosemjaz@nijz.si</a:t>
            </a:r>
          </a:p>
          <a:p>
            <a:endParaRPr lang="sl-SI" i="1" dirty="0" smtClean="0">
              <a:solidFill>
                <a:srgbClr val="3D4474"/>
              </a:solidFill>
              <a:latin typeface="Roboto Slab" charset="0"/>
              <a:ea typeface="Roboto Slab" charset="0"/>
              <a:cs typeface="Roboto Slab" charset="0"/>
            </a:endParaRPr>
          </a:p>
          <a:p>
            <a:endParaRPr lang="sl-SI" b="1" dirty="0">
              <a:solidFill>
                <a:srgbClr val="3D4474"/>
              </a:solidFill>
            </a:endParaRPr>
          </a:p>
        </p:txBody>
      </p:sp>
      <p:pic>
        <p:nvPicPr>
          <p:cNvPr id="5" name="Označba mesta vsebin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688" y="1151165"/>
            <a:ext cx="4539344" cy="3404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450" y="5483775"/>
            <a:ext cx="1916567" cy="53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7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36" y="277585"/>
            <a:ext cx="10764864" cy="1841361"/>
          </a:xfrm>
        </p:spPr>
        <p:txBody>
          <a:bodyPr anchor="t">
            <a:normAutofit/>
          </a:bodyPr>
          <a:lstStyle/>
          <a:p>
            <a:r>
              <a:rPr lang="sl-SI" sz="3200" b="1" i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  <a:hlinkClick r:id="rId3"/>
              </a:rPr>
              <a:t>www.tosemjaz.net</a:t>
            </a:r>
            <a:r>
              <a:rPr lang="en-US" sz="3200" b="1" i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</a:t>
            </a:r>
            <a:r>
              <a:rPr lang="sl-SI" sz="5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/>
            </a:r>
            <a:br>
              <a:rPr lang="sl-SI" sz="5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</a:br>
            <a:r>
              <a:rPr lang="en-US" sz="500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/>
            </a:r>
            <a:br>
              <a:rPr lang="en-US" sz="500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</a:br>
            <a:r>
              <a:rPr lang="en-US" sz="3200" b="1" dirty="0" err="1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Največja</a:t>
            </a:r>
            <a:r>
              <a:rPr lang="en-US" sz="3200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</a:t>
            </a:r>
            <a:r>
              <a:rPr lang="en-US" sz="3200" b="1" dirty="0" err="1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spletna</a:t>
            </a:r>
            <a:r>
              <a:rPr lang="en-US" sz="3200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</a:t>
            </a:r>
            <a:r>
              <a:rPr lang="en-US" sz="3200" b="1" dirty="0" err="1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svetovalnica</a:t>
            </a:r>
            <a:r>
              <a:rPr lang="en-US" sz="3200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</a:t>
            </a:r>
            <a:r>
              <a:rPr lang="en-US" sz="3200" b="1" dirty="0" err="1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za</a:t>
            </a:r>
            <a:r>
              <a:rPr lang="en-US" sz="3200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</a:t>
            </a:r>
            <a:r>
              <a:rPr lang="en-US" sz="3200" b="1" dirty="0" err="1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mlade</a:t>
            </a:r>
            <a:r>
              <a:rPr lang="en-US" sz="3200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v </a:t>
            </a:r>
            <a:r>
              <a:rPr lang="en-US" sz="3200" b="1" dirty="0" err="1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Sloveniji</a:t>
            </a:r>
            <a:endParaRPr lang="en-US" sz="3200" b="1" dirty="0">
              <a:solidFill>
                <a:srgbClr val="3D4474"/>
              </a:solidFill>
              <a:latin typeface="Roboto Slab" charset="0"/>
              <a:ea typeface="Roboto Slab" charset="0"/>
              <a:cs typeface="Roboto Slab" charset="0"/>
            </a:endParaRPr>
          </a:p>
        </p:txBody>
      </p:sp>
      <p:pic>
        <p:nvPicPr>
          <p:cNvPr id="4" name="Slika 4"/>
          <p:cNvPicPr/>
          <p:nvPr/>
        </p:nvPicPr>
        <p:blipFill>
          <a:blip r:embed="rId4"/>
          <a:stretch>
            <a:fillRect/>
          </a:stretch>
        </p:blipFill>
        <p:spPr>
          <a:xfrm>
            <a:off x="2536352" y="1784352"/>
            <a:ext cx="6870032" cy="42389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2" y="1784352"/>
            <a:ext cx="6870032" cy="42389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7288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61" y="1357808"/>
            <a:ext cx="3165454" cy="2532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Naslov 1"/>
          <p:cNvSpPr>
            <a:spLocks noGrp="1"/>
          </p:cNvSpPr>
          <p:nvPr>
            <p:ph type="title"/>
          </p:nvPr>
        </p:nvSpPr>
        <p:spPr>
          <a:xfrm>
            <a:off x="431097" y="1367669"/>
            <a:ext cx="2100788" cy="785472"/>
          </a:xfrm>
        </p:spPr>
        <p:txBody>
          <a:bodyPr>
            <a:normAutofit fontScale="90000"/>
          </a:bodyPr>
          <a:lstStyle/>
          <a:p>
            <a:r>
              <a:rPr lang="sl-SI" sz="1800" b="1" dirty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Novo</a:t>
            </a:r>
            <a:r>
              <a:rPr lang="en-US" sz="1800" b="1" dirty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spletišče</a:t>
            </a:r>
            <a:r>
              <a:rPr lang="en-US" sz="1800" b="1" dirty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 www.tosemjaz.net</a:t>
            </a:r>
            <a:endParaRPr lang="sl-SI" sz="1800" dirty="0">
              <a:solidFill>
                <a:schemeClr val="bg1"/>
              </a:solidFill>
            </a:endParaRPr>
          </a:p>
        </p:txBody>
      </p:sp>
      <p:sp>
        <p:nvSpPr>
          <p:cNvPr id="13" name="Naslov 1"/>
          <p:cNvSpPr txBox="1">
            <a:spLocks/>
          </p:cNvSpPr>
          <p:nvPr/>
        </p:nvSpPr>
        <p:spPr>
          <a:xfrm>
            <a:off x="431097" y="184531"/>
            <a:ext cx="3694696" cy="785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366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Novosti</a:t>
            </a:r>
            <a:r>
              <a:rPr lang="en-US" sz="30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v </a:t>
            </a:r>
            <a:r>
              <a:rPr lang="en-US" sz="3000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program To </a:t>
            </a:r>
            <a:r>
              <a:rPr lang="en-US" sz="3000" b="1" dirty="0" err="1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sem</a:t>
            </a:r>
            <a:r>
              <a:rPr lang="en-US" sz="3000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</a:t>
            </a:r>
            <a:r>
              <a:rPr lang="en-US" sz="3000" b="1" dirty="0" err="1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jaz</a:t>
            </a:r>
            <a:endParaRPr lang="sl-SI" sz="3000" dirty="0"/>
          </a:p>
        </p:txBody>
      </p:sp>
      <p:sp>
        <p:nvSpPr>
          <p:cNvPr id="14" name="Označba mesta vsebine 2"/>
          <p:cNvSpPr txBox="1">
            <a:spLocks/>
          </p:cNvSpPr>
          <p:nvPr/>
        </p:nvSpPr>
        <p:spPr>
          <a:xfrm>
            <a:off x="352661" y="4175577"/>
            <a:ext cx="5147411" cy="214885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sl-SI" sz="2000" dirty="0" err="1" smtClean="0">
                <a:solidFill>
                  <a:srgbClr val="3D4474"/>
                </a:solidFill>
                <a:latin typeface="Roboto Slab Light"/>
              </a:rPr>
              <a:t>Dostop</a:t>
            </a:r>
            <a:r>
              <a:rPr lang="en-US" altLang="sl-SI" sz="2000" dirty="0" smtClean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2000" dirty="0">
                <a:solidFill>
                  <a:srgbClr val="3D4474"/>
                </a:solidFill>
                <a:latin typeface="Roboto Slab Light"/>
              </a:rPr>
              <a:t>do </a:t>
            </a:r>
            <a:r>
              <a:rPr lang="en-US" altLang="sl-SI" sz="2000" dirty="0" err="1">
                <a:solidFill>
                  <a:srgbClr val="3D4474"/>
                </a:solidFill>
                <a:latin typeface="Roboto Slab Light"/>
              </a:rPr>
              <a:t>novih</a:t>
            </a:r>
            <a:r>
              <a:rPr lang="en-US" altLang="sl-SI" sz="20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2000" dirty="0" err="1">
                <a:solidFill>
                  <a:srgbClr val="3D4474"/>
                </a:solidFill>
                <a:latin typeface="Roboto Slab Light"/>
              </a:rPr>
              <a:t>aktualnih</a:t>
            </a:r>
            <a:r>
              <a:rPr lang="en-US" altLang="sl-SI" sz="20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2000" dirty="0" err="1">
                <a:solidFill>
                  <a:srgbClr val="3D4474"/>
                </a:solidFill>
                <a:latin typeface="Roboto Slab Light"/>
              </a:rPr>
              <a:t>vsebin</a:t>
            </a:r>
            <a:r>
              <a:rPr lang="en-US" altLang="sl-SI" sz="2000" dirty="0">
                <a:solidFill>
                  <a:srgbClr val="3D4474"/>
                </a:solidFill>
                <a:latin typeface="Roboto Slab Light"/>
              </a:rPr>
              <a:t>, </a:t>
            </a:r>
            <a:r>
              <a:rPr lang="en-US" altLang="sl-SI" sz="2000" dirty="0" err="1">
                <a:solidFill>
                  <a:srgbClr val="3D4474"/>
                </a:solidFill>
                <a:latin typeface="Roboto Slab Light"/>
              </a:rPr>
              <a:t>člankov</a:t>
            </a:r>
            <a:r>
              <a:rPr lang="en-US" altLang="sl-SI" sz="2000" dirty="0">
                <a:solidFill>
                  <a:srgbClr val="3D4474"/>
                </a:solidFill>
                <a:latin typeface="Roboto Slab Light"/>
              </a:rPr>
              <a:t> in </a:t>
            </a:r>
            <a:r>
              <a:rPr lang="en-US" altLang="sl-SI" sz="2000" dirty="0" err="1">
                <a:solidFill>
                  <a:srgbClr val="3D4474"/>
                </a:solidFill>
                <a:latin typeface="Roboto Slab Light"/>
              </a:rPr>
              <a:t>delovnih</a:t>
            </a:r>
            <a:r>
              <a:rPr lang="en-US" altLang="sl-SI" sz="20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2000" dirty="0" err="1">
                <a:solidFill>
                  <a:srgbClr val="3D4474"/>
                </a:solidFill>
                <a:latin typeface="Roboto Slab Light"/>
              </a:rPr>
              <a:t>listov</a:t>
            </a:r>
            <a:r>
              <a:rPr lang="en-US" altLang="sl-SI" sz="20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2000" dirty="0" err="1">
                <a:solidFill>
                  <a:srgbClr val="3D4474"/>
                </a:solidFill>
                <a:latin typeface="Roboto Slab Light"/>
              </a:rPr>
              <a:t>na</a:t>
            </a:r>
            <a:r>
              <a:rPr lang="en-US" altLang="sl-SI" sz="20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2000" dirty="0" err="1">
                <a:solidFill>
                  <a:srgbClr val="3D4474"/>
                </a:solidFill>
                <a:latin typeface="Roboto Slab Light"/>
              </a:rPr>
              <a:t>spletu</a:t>
            </a:r>
            <a:r>
              <a:rPr lang="en-US" altLang="sl-SI" sz="2000" dirty="0">
                <a:solidFill>
                  <a:srgbClr val="3D4474"/>
                </a:solidFill>
                <a:latin typeface="Roboto Slab Light"/>
              </a:rPr>
              <a:t>.</a:t>
            </a:r>
          </a:p>
          <a:p>
            <a:pPr lvl="1"/>
            <a:r>
              <a:rPr lang="en-US" altLang="sl-SI" sz="1100" dirty="0" err="1" smtClean="0">
                <a:solidFill>
                  <a:srgbClr val="3D4474"/>
                </a:solidFill>
                <a:latin typeface="Roboto Slab Light"/>
              </a:rPr>
              <a:t>Več</a:t>
            </a:r>
            <a:r>
              <a:rPr lang="en-US" altLang="sl-SI" sz="1100" dirty="0" smtClean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100" dirty="0" err="1" smtClean="0">
                <a:solidFill>
                  <a:srgbClr val="3D4474"/>
                </a:solidFill>
                <a:latin typeface="Roboto Slab Light"/>
              </a:rPr>
              <a:t>kot</a:t>
            </a:r>
            <a:r>
              <a:rPr lang="en-US" altLang="sl-SI" sz="1100" dirty="0" smtClean="0">
                <a:solidFill>
                  <a:srgbClr val="3D4474"/>
                </a:solidFill>
                <a:latin typeface="Roboto Slab Light"/>
              </a:rPr>
              <a:t> 70 </a:t>
            </a:r>
            <a:r>
              <a:rPr lang="en-US" altLang="sl-SI" sz="1100" dirty="0" err="1" smtClean="0">
                <a:solidFill>
                  <a:srgbClr val="3D4474"/>
                </a:solidFill>
                <a:latin typeface="Roboto Slab Light"/>
              </a:rPr>
              <a:t>novih</a:t>
            </a:r>
            <a:r>
              <a:rPr lang="en-US" altLang="sl-SI" sz="1100" dirty="0" smtClean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100" dirty="0" err="1" smtClean="0">
                <a:solidFill>
                  <a:srgbClr val="3D4474"/>
                </a:solidFill>
                <a:latin typeface="Roboto Slab Light"/>
              </a:rPr>
              <a:t>prispevkov</a:t>
            </a:r>
            <a:r>
              <a:rPr lang="en-US" altLang="sl-SI" sz="1100" dirty="0" smtClean="0">
                <a:solidFill>
                  <a:srgbClr val="3D4474"/>
                </a:solidFill>
                <a:latin typeface="Roboto Slab Light"/>
              </a:rPr>
              <a:t> v </a:t>
            </a:r>
            <a:r>
              <a:rPr lang="en-US" altLang="sl-SI" sz="1100" dirty="0" err="1" smtClean="0">
                <a:solidFill>
                  <a:srgbClr val="3D4474"/>
                </a:solidFill>
                <a:latin typeface="Roboto Slab Light"/>
              </a:rPr>
              <a:t>letih</a:t>
            </a:r>
            <a:r>
              <a:rPr lang="en-US" altLang="sl-SI" sz="1100" dirty="0" smtClean="0">
                <a:solidFill>
                  <a:srgbClr val="3D4474"/>
                </a:solidFill>
                <a:latin typeface="Roboto Slab Light"/>
              </a:rPr>
              <a:t> 2021-2022</a:t>
            </a:r>
          </a:p>
          <a:p>
            <a:pPr lvl="1"/>
            <a:r>
              <a:rPr lang="en-US" altLang="sl-SI" sz="1100" dirty="0" smtClean="0">
                <a:solidFill>
                  <a:srgbClr val="3D4474"/>
                </a:solidFill>
                <a:latin typeface="Roboto Slab Light"/>
              </a:rPr>
              <a:t>4 </a:t>
            </a:r>
            <a:r>
              <a:rPr lang="en-US" altLang="sl-SI" sz="1100" dirty="0" err="1">
                <a:solidFill>
                  <a:srgbClr val="3D4474"/>
                </a:solidFill>
                <a:latin typeface="Roboto Slab Light"/>
              </a:rPr>
              <a:t>nove</a:t>
            </a:r>
            <a:r>
              <a:rPr lang="en-US" altLang="sl-SI" sz="11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100" dirty="0" err="1">
                <a:solidFill>
                  <a:srgbClr val="3D4474"/>
                </a:solidFill>
                <a:latin typeface="Roboto Slab Light"/>
              </a:rPr>
              <a:t>interaktivne</a:t>
            </a:r>
            <a:r>
              <a:rPr lang="en-US" altLang="sl-SI" sz="11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100" dirty="0" err="1">
                <a:solidFill>
                  <a:srgbClr val="3D4474"/>
                </a:solidFill>
                <a:latin typeface="Roboto Slab Light"/>
              </a:rPr>
              <a:t>rubrike</a:t>
            </a:r>
            <a:r>
              <a:rPr lang="en-US" altLang="sl-SI" sz="1100" dirty="0">
                <a:solidFill>
                  <a:srgbClr val="3D4474"/>
                </a:solidFill>
                <a:latin typeface="Roboto Slab Light"/>
              </a:rPr>
              <a:t> (</a:t>
            </a:r>
            <a:r>
              <a:rPr lang="en-US" altLang="sl-SI" sz="1100" dirty="0" err="1">
                <a:solidFill>
                  <a:srgbClr val="3D4474"/>
                </a:solidFill>
                <a:latin typeface="Roboto Slab Light"/>
              </a:rPr>
              <a:t>žalost</a:t>
            </a:r>
            <a:r>
              <a:rPr lang="en-US" altLang="sl-SI" sz="1100" dirty="0">
                <a:solidFill>
                  <a:srgbClr val="3D4474"/>
                </a:solidFill>
                <a:latin typeface="Roboto Slab Light"/>
              </a:rPr>
              <a:t> in </a:t>
            </a:r>
            <a:r>
              <a:rPr lang="en-US" altLang="sl-SI" sz="1100" dirty="0" err="1">
                <a:solidFill>
                  <a:srgbClr val="3D4474"/>
                </a:solidFill>
                <a:latin typeface="Roboto Slab Light"/>
              </a:rPr>
              <a:t>depresija</a:t>
            </a:r>
            <a:r>
              <a:rPr lang="en-US" altLang="sl-SI" sz="1100" dirty="0">
                <a:solidFill>
                  <a:srgbClr val="3D4474"/>
                </a:solidFill>
                <a:latin typeface="Roboto Slab Light"/>
              </a:rPr>
              <a:t>, </a:t>
            </a:r>
            <a:r>
              <a:rPr lang="en-US" altLang="sl-SI" sz="1100" dirty="0" err="1">
                <a:solidFill>
                  <a:srgbClr val="3D4474"/>
                </a:solidFill>
                <a:latin typeface="Roboto Slab Light"/>
              </a:rPr>
              <a:t>anksioznost</a:t>
            </a:r>
            <a:r>
              <a:rPr lang="en-US" altLang="sl-SI" sz="1100" dirty="0">
                <a:solidFill>
                  <a:srgbClr val="3D4474"/>
                </a:solidFill>
                <a:latin typeface="Roboto Slab Light"/>
              </a:rPr>
              <a:t>, </a:t>
            </a:r>
            <a:r>
              <a:rPr lang="en-US" altLang="sl-SI" sz="1100" dirty="0" err="1">
                <a:solidFill>
                  <a:srgbClr val="3D4474"/>
                </a:solidFill>
                <a:latin typeface="Roboto Slab Light"/>
              </a:rPr>
              <a:t>jeza</a:t>
            </a:r>
            <a:r>
              <a:rPr lang="en-US" altLang="sl-SI" sz="1100" dirty="0">
                <a:solidFill>
                  <a:srgbClr val="3D4474"/>
                </a:solidFill>
                <a:latin typeface="Roboto Slab Light"/>
              </a:rPr>
              <a:t> in </a:t>
            </a:r>
            <a:r>
              <a:rPr lang="en-US" altLang="sl-SI" sz="1100" dirty="0" err="1">
                <a:solidFill>
                  <a:srgbClr val="3D4474"/>
                </a:solidFill>
                <a:latin typeface="Roboto Slab Light"/>
              </a:rPr>
              <a:t>učenje</a:t>
            </a:r>
            <a:r>
              <a:rPr lang="en-US" altLang="sl-SI" sz="1100" dirty="0">
                <a:solidFill>
                  <a:srgbClr val="3D4474"/>
                </a:solidFill>
                <a:latin typeface="Roboto Slab Light"/>
              </a:rPr>
              <a:t>)</a:t>
            </a:r>
          </a:p>
          <a:p>
            <a:pPr lvl="1"/>
            <a:r>
              <a:rPr lang="en-US" altLang="sl-SI" sz="1100" dirty="0" smtClean="0">
                <a:solidFill>
                  <a:srgbClr val="3D4474"/>
                </a:solidFill>
                <a:latin typeface="Roboto Slab Light"/>
              </a:rPr>
              <a:t>Novi </a:t>
            </a:r>
            <a:r>
              <a:rPr lang="en-US" altLang="sl-SI" sz="1100" dirty="0" err="1" smtClean="0">
                <a:solidFill>
                  <a:srgbClr val="3D4474"/>
                </a:solidFill>
                <a:latin typeface="Roboto Slab Light"/>
              </a:rPr>
              <a:t>vsebinski</a:t>
            </a:r>
            <a:r>
              <a:rPr lang="en-US" altLang="sl-SI" sz="1100" dirty="0" smtClean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100" dirty="0" err="1" smtClean="0">
                <a:solidFill>
                  <a:srgbClr val="3D4474"/>
                </a:solidFill>
                <a:latin typeface="Roboto Slab Light"/>
              </a:rPr>
              <a:t>sklop</a:t>
            </a:r>
            <a:r>
              <a:rPr lang="en-US" altLang="sl-SI" sz="1100" dirty="0" smtClean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SI" altLang="sl-SI" sz="1100" dirty="0" smtClean="0">
                <a:solidFill>
                  <a:srgbClr val="3D4474"/>
                </a:solidFill>
                <a:latin typeface="Roboto Slab Light"/>
              </a:rPr>
              <a:t>–</a:t>
            </a:r>
            <a:r>
              <a:rPr lang="en-US" altLang="sl-SI" sz="1100" dirty="0" smtClean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100" dirty="0" err="1" smtClean="0">
                <a:solidFill>
                  <a:srgbClr val="3D4474"/>
                </a:solidFill>
                <a:latin typeface="Roboto Slab Light"/>
              </a:rPr>
              <a:t>Digitalne</a:t>
            </a:r>
            <a:r>
              <a:rPr lang="en-US" altLang="sl-SI" sz="1100" dirty="0" smtClean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100" dirty="0" err="1">
                <a:solidFill>
                  <a:srgbClr val="3D4474"/>
                </a:solidFill>
                <a:latin typeface="Roboto Slab Light"/>
              </a:rPr>
              <a:t>zasvojenosti</a:t>
            </a:r>
            <a:endParaRPr lang="en-US" altLang="sl-SI" sz="1100" dirty="0">
              <a:solidFill>
                <a:srgbClr val="3D4474"/>
              </a:solidFill>
              <a:latin typeface="Roboto Slab Light"/>
            </a:endParaRPr>
          </a:p>
          <a:p>
            <a:pPr lvl="1"/>
            <a:r>
              <a:rPr lang="en-US" altLang="sl-SI" sz="1100" dirty="0" err="1">
                <a:solidFill>
                  <a:srgbClr val="3D4474"/>
                </a:solidFill>
                <a:latin typeface="Roboto Slab Light"/>
              </a:rPr>
              <a:t>Avdio</a:t>
            </a:r>
            <a:r>
              <a:rPr lang="en-US" altLang="sl-SI" sz="11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100" dirty="0" err="1">
                <a:solidFill>
                  <a:srgbClr val="3D4474"/>
                </a:solidFill>
                <a:latin typeface="Roboto Slab Light"/>
              </a:rPr>
              <a:t>posnetki</a:t>
            </a:r>
            <a:r>
              <a:rPr lang="en-US" altLang="sl-SI" sz="11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100" dirty="0" err="1">
                <a:solidFill>
                  <a:srgbClr val="3D4474"/>
                </a:solidFill>
                <a:latin typeface="Roboto Slab Light"/>
              </a:rPr>
              <a:t>za</a:t>
            </a:r>
            <a:r>
              <a:rPr lang="en-US" altLang="sl-SI" sz="11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100" dirty="0" err="1">
                <a:solidFill>
                  <a:srgbClr val="3D4474"/>
                </a:solidFill>
                <a:latin typeface="Roboto Slab Light"/>
              </a:rPr>
              <a:t>pomoč</a:t>
            </a:r>
            <a:r>
              <a:rPr lang="en-US" altLang="sl-SI" sz="1100" dirty="0">
                <a:solidFill>
                  <a:srgbClr val="3D4474"/>
                </a:solidFill>
                <a:latin typeface="Roboto Slab Light"/>
              </a:rPr>
              <a:t> v </a:t>
            </a:r>
            <a:r>
              <a:rPr lang="en-US" altLang="sl-SI" sz="1100" dirty="0" err="1">
                <a:solidFill>
                  <a:srgbClr val="3D4474"/>
                </a:solidFill>
                <a:latin typeface="Roboto Slab Light"/>
              </a:rPr>
              <a:t>čustveni</a:t>
            </a:r>
            <a:r>
              <a:rPr lang="en-US" altLang="sl-SI" sz="11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100" dirty="0" err="1">
                <a:solidFill>
                  <a:srgbClr val="3D4474"/>
                </a:solidFill>
                <a:latin typeface="Roboto Slab Light"/>
              </a:rPr>
              <a:t>stiski</a:t>
            </a:r>
            <a:endParaRPr lang="en-US" altLang="sl-SI" sz="1100" dirty="0">
              <a:solidFill>
                <a:srgbClr val="3D4474"/>
              </a:solidFill>
              <a:latin typeface="Roboto Slab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4954" y="3219003"/>
            <a:ext cx="2695074" cy="646331"/>
          </a:xfrm>
          <a:prstGeom prst="rect">
            <a:avLst/>
          </a:prstGeom>
          <a:solidFill>
            <a:srgbClr val="97B5EB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l-SI" dirty="0" smtClean="0">
                <a:latin typeface="Roboto Slab"/>
              </a:rPr>
              <a:t>Več kot 220 prispevkov v 9 vsebinskih sklopih!</a:t>
            </a:r>
            <a:endParaRPr lang="en-US" dirty="0" smtClean="0">
              <a:latin typeface="Roboto Slab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176" y="85241"/>
            <a:ext cx="5578872" cy="667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8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01" y="1116614"/>
            <a:ext cx="3792147" cy="2166941"/>
          </a:xfrm>
          <a:prstGeom prst="rect">
            <a:avLst/>
          </a:prstGeom>
        </p:spPr>
      </p:pic>
      <p:sp>
        <p:nvSpPr>
          <p:cNvPr id="7" name="Naslov 1"/>
          <p:cNvSpPr>
            <a:spLocks noGrp="1"/>
          </p:cNvSpPr>
          <p:nvPr>
            <p:ph type="title"/>
          </p:nvPr>
        </p:nvSpPr>
        <p:spPr>
          <a:xfrm>
            <a:off x="622757" y="1015527"/>
            <a:ext cx="3045363" cy="911997"/>
          </a:xfrm>
        </p:spPr>
        <p:txBody>
          <a:bodyPr>
            <a:normAutofit/>
          </a:bodyPr>
          <a:lstStyle/>
          <a:p>
            <a:r>
              <a:rPr lang="en-US" sz="1800" b="1" dirty="0" err="1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Avdio</a:t>
            </a:r>
            <a:r>
              <a:rPr lang="en-US" sz="18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/video </a:t>
            </a:r>
            <a:r>
              <a:rPr lang="en-US" sz="1800" b="1" dirty="0" err="1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vsebine</a:t>
            </a:r>
            <a:r>
              <a:rPr lang="en-US" sz="1800" b="1" dirty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za</a:t>
            </a:r>
            <a:r>
              <a:rPr lang="en-US" sz="1800" b="1" dirty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samopomoč</a:t>
            </a:r>
            <a:endParaRPr lang="sl-SI" sz="1800" dirty="0">
              <a:solidFill>
                <a:schemeClr val="bg1"/>
              </a:solidFill>
            </a:endParaRPr>
          </a:p>
        </p:txBody>
      </p:sp>
      <p:sp>
        <p:nvSpPr>
          <p:cNvPr id="13" name="Naslov 1"/>
          <p:cNvSpPr txBox="1">
            <a:spLocks/>
          </p:cNvSpPr>
          <p:nvPr/>
        </p:nvSpPr>
        <p:spPr>
          <a:xfrm>
            <a:off x="611301" y="204617"/>
            <a:ext cx="4143410" cy="911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366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Novosti</a:t>
            </a:r>
            <a:r>
              <a:rPr lang="en-US" sz="30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v </a:t>
            </a:r>
            <a:r>
              <a:rPr lang="en-US" sz="3000" b="1" dirty="0" err="1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programu</a:t>
            </a:r>
            <a:r>
              <a:rPr lang="en-US" sz="3000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To </a:t>
            </a:r>
            <a:r>
              <a:rPr lang="en-US" sz="3000" b="1" dirty="0" err="1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sem</a:t>
            </a:r>
            <a:r>
              <a:rPr lang="en-US" sz="3000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</a:t>
            </a:r>
            <a:r>
              <a:rPr lang="en-US" sz="3000" b="1" dirty="0" err="1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jaz</a:t>
            </a:r>
            <a:endParaRPr lang="sl-SI" sz="3000" dirty="0"/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83" y="1173459"/>
            <a:ext cx="5392713" cy="228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hlinkClick r:id="rId5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4"/>
          <a:stretch/>
        </p:blipFill>
        <p:spPr>
          <a:xfrm>
            <a:off x="5256704" y="3704332"/>
            <a:ext cx="5420272" cy="228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01" y="3522611"/>
            <a:ext cx="3898537" cy="246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3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27"/>
          <a:stretch/>
        </p:blipFill>
        <p:spPr>
          <a:xfrm>
            <a:off x="6574650" y="0"/>
            <a:ext cx="5617350" cy="68508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3616"/>
          <a:stretch/>
        </p:blipFill>
        <p:spPr>
          <a:xfrm>
            <a:off x="6583442" y="-1"/>
            <a:ext cx="5608558" cy="68508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30"/>
          <a:stretch/>
        </p:blipFill>
        <p:spPr>
          <a:xfrm>
            <a:off x="6592234" y="-2"/>
            <a:ext cx="5608558" cy="6850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95"/>
          <a:stretch/>
        </p:blipFill>
        <p:spPr>
          <a:xfrm>
            <a:off x="6592234" y="7112"/>
            <a:ext cx="5608558" cy="6850888"/>
          </a:xfrm>
          <a:prstGeom prst="rect">
            <a:avLst/>
          </a:prstGeom>
        </p:spPr>
      </p:pic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434724" y="1921957"/>
            <a:ext cx="4147038" cy="277477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l-SI" altLang="sl-SI" sz="2400" b="1" i="1" dirty="0" err="1" smtClean="0">
                <a:solidFill>
                  <a:srgbClr val="3D4474"/>
                </a:solidFill>
                <a:latin typeface="Roboto Slab"/>
                <a:cs typeface="Arial" charset="0"/>
              </a:rPr>
              <a:t>Anksioznost</a:t>
            </a:r>
            <a:endParaRPr lang="en-US" altLang="sl-SI" sz="2400" b="1" i="1" dirty="0">
              <a:solidFill>
                <a:srgbClr val="3D4474"/>
              </a:solidFill>
              <a:latin typeface="Roboto Slab"/>
              <a:cs typeface="Arial" charset="0"/>
            </a:endParaRPr>
          </a:p>
          <a:p>
            <a:pPr>
              <a:defRPr/>
            </a:pPr>
            <a:r>
              <a:rPr lang="sl-SI" altLang="sl-SI" sz="2400" b="1" i="1" dirty="0" smtClean="0">
                <a:solidFill>
                  <a:srgbClr val="3D4474"/>
                </a:solidFill>
                <a:latin typeface="Roboto Slab"/>
                <a:cs typeface="Arial" charset="0"/>
              </a:rPr>
              <a:t>Za krmilom svoje jeze</a:t>
            </a:r>
            <a:endParaRPr lang="en-US" altLang="sl-SI" sz="2400" b="1" i="1" dirty="0" smtClean="0">
              <a:solidFill>
                <a:srgbClr val="3D4474"/>
              </a:solidFill>
              <a:latin typeface="Roboto Slab"/>
              <a:cs typeface="Arial" charset="0"/>
            </a:endParaRPr>
          </a:p>
          <a:p>
            <a:pPr>
              <a:defRPr/>
            </a:pPr>
            <a:r>
              <a:rPr lang="sl-SI" altLang="sl-SI" sz="2400" b="1" i="1" dirty="0" smtClean="0">
                <a:solidFill>
                  <a:srgbClr val="3D4474"/>
                </a:solidFill>
                <a:latin typeface="Roboto Slab"/>
                <a:cs typeface="Arial" charset="0"/>
              </a:rPr>
              <a:t>Žalost in depresija</a:t>
            </a:r>
            <a:endParaRPr lang="en-US" altLang="sl-SI" sz="2400" b="1" i="1" dirty="0" smtClean="0">
              <a:solidFill>
                <a:srgbClr val="3D4474"/>
              </a:solidFill>
              <a:latin typeface="Roboto Slab"/>
              <a:cs typeface="Arial" charset="0"/>
            </a:endParaRPr>
          </a:p>
          <a:p>
            <a:pPr>
              <a:defRPr/>
            </a:pPr>
            <a:r>
              <a:rPr lang="sl-SI" altLang="sl-SI" sz="2400" b="1" i="1" dirty="0" smtClean="0">
                <a:solidFill>
                  <a:srgbClr val="3D4474"/>
                </a:solidFill>
                <a:latin typeface="Roboto Slab"/>
                <a:cs typeface="Arial" charset="0"/>
              </a:rPr>
              <a:t>Učenje</a:t>
            </a:r>
            <a:endParaRPr lang="sl-SI" sz="2400" b="1" i="1" dirty="0"/>
          </a:p>
        </p:txBody>
      </p:sp>
      <p:sp>
        <p:nvSpPr>
          <p:cNvPr id="7" name="Označba mesta vsebine 6"/>
          <p:cNvSpPr>
            <a:spLocks noGrp="1"/>
          </p:cNvSpPr>
          <p:nvPr>
            <p:ph sz="half" idx="2"/>
          </p:nvPr>
        </p:nvSpPr>
        <p:spPr>
          <a:xfrm>
            <a:off x="431096" y="4004110"/>
            <a:ext cx="5181600" cy="23418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400" b="1" dirty="0" smtClean="0">
                <a:solidFill>
                  <a:srgbClr val="3D4474"/>
                </a:solidFill>
                <a:latin typeface="Roboto Slab"/>
                <a:cs typeface="Arial" charset="0"/>
              </a:rPr>
              <a:t>Vsaka rubrike vsebuje:</a:t>
            </a:r>
          </a:p>
          <a:p>
            <a:r>
              <a:rPr lang="sl-SI" sz="2400" dirty="0" smtClean="0">
                <a:solidFill>
                  <a:srgbClr val="3D4474"/>
                </a:solidFill>
                <a:latin typeface="Roboto Slab"/>
                <a:cs typeface="Arial" charset="0"/>
              </a:rPr>
              <a:t>več poglavij;</a:t>
            </a:r>
          </a:p>
          <a:p>
            <a:r>
              <a:rPr lang="sl-SI" sz="2400" dirty="0" smtClean="0">
                <a:solidFill>
                  <a:srgbClr val="3D4474"/>
                </a:solidFill>
                <a:latin typeface="Roboto Slab"/>
                <a:cs typeface="Arial" charset="0"/>
              </a:rPr>
              <a:t>delovne liste;</a:t>
            </a:r>
          </a:p>
          <a:p>
            <a:r>
              <a:rPr lang="sl-SI" sz="2400" dirty="0" smtClean="0">
                <a:solidFill>
                  <a:srgbClr val="3D4474"/>
                </a:solidFill>
                <a:latin typeface="Roboto Slab"/>
                <a:cs typeface="Arial" charset="0"/>
              </a:rPr>
              <a:t>zvočne posnetke in vodene vaje za samopomoč.</a:t>
            </a:r>
            <a:endParaRPr lang="sl-SI" sz="2400" dirty="0">
              <a:solidFill>
                <a:srgbClr val="3D4474"/>
              </a:solidFill>
            </a:endParaRPr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431096" y="1206227"/>
            <a:ext cx="4703611" cy="785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366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l-SI" altLang="sl-SI" sz="3200" b="1" dirty="0">
                <a:solidFill>
                  <a:srgbClr val="AD248E"/>
                </a:solidFill>
                <a:latin typeface="Roboto Slab"/>
                <a:cs typeface="Arial" charset="0"/>
              </a:rPr>
              <a:t>4 </a:t>
            </a:r>
            <a:r>
              <a:rPr lang="en-US" altLang="sl-SI" sz="3200" b="1" dirty="0" err="1">
                <a:solidFill>
                  <a:srgbClr val="AD248E"/>
                </a:solidFill>
                <a:latin typeface="Roboto Slab"/>
                <a:cs typeface="Arial" charset="0"/>
              </a:rPr>
              <a:t>interaktivne</a:t>
            </a:r>
            <a:r>
              <a:rPr lang="en-US" altLang="sl-SI" sz="3200" b="1" dirty="0">
                <a:solidFill>
                  <a:srgbClr val="AD248E"/>
                </a:solidFill>
                <a:latin typeface="Roboto Slab"/>
                <a:cs typeface="Arial" charset="0"/>
              </a:rPr>
              <a:t> </a:t>
            </a:r>
            <a:r>
              <a:rPr lang="sl-SI" altLang="sl-SI" sz="3200" b="1" dirty="0">
                <a:solidFill>
                  <a:srgbClr val="AD248E"/>
                </a:solidFill>
                <a:latin typeface="Roboto Slab"/>
                <a:cs typeface="Arial" charset="0"/>
              </a:rPr>
              <a:t>rubrike: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07596" y="-2"/>
            <a:ext cx="158262" cy="6858002"/>
          </a:xfrm>
          <a:prstGeom prst="rect">
            <a:avLst/>
          </a:prstGeom>
          <a:solidFill>
            <a:srgbClr val="E91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Naslov 1"/>
          <p:cNvSpPr txBox="1">
            <a:spLocks/>
          </p:cNvSpPr>
          <p:nvPr/>
        </p:nvSpPr>
        <p:spPr>
          <a:xfrm>
            <a:off x="434724" y="196097"/>
            <a:ext cx="3866056" cy="911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366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000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Novosti v program</a:t>
            </a:r>
            <a:r>
              <a:rPr lang="en-US" sz="3000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u To </a:t>
            </a:r>
            <a:r>
              <a:rPr lang="en-US" sz="3000" b="1" dirty="0" err="1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sem</a:t>
            </a:r>
            <a:r>
              <a:rPr lang="en-US" sz="3000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</a:t>
            </a:r>
            <a:r>
              <a:rPr lang="en-US" sz="3000" b="1" dirty="0" err="1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jaz</a:t>
            </a:r>
            <a:endParaRPr lang="sl-SI" sz="3000" dirty="0"/>
          </a:p>
        </p:txBody>
      </p:sp>
    </p:spTree>
    <p:extLst>
      <p:ext uri="{BB962C8B-B14F-4D97-AF65-F5344CB8AC3E}">
        <p14:creationId xmlns:p14="http://schemas.microsoft.com/office/powerpoint/2010/main" val="220750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0" y="336085"/>
            <a:ext cx="2885243" cy="3726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405" y="1390503"/>
            <a:ext cx="2895661" cy="37266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068" y="2199396"/>
            <a:ext cx="2878020" cy="3726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180" y="3017079"/>
            <a:ext cx="2889220" cy="3726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Naslov 1"/>
          <p:cNvSpPr txBox="1">
            <a:spLocks/>
          </p:cNvSpPr>
          <p:nvPr/>
        </p:nvSpPr>
        <p:spPr>
          <a:xfrm>
            <a:off x="4299711" y="283224"/>
            <a:ext cx="4703611" cy="785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366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sl-SI" sz="3200" b="1" dirty="0" err="1" smtClean="0">
                <a:solidFill>
                  <a:srgbClr val="AD248E"/>
                </a:solidFill>
                <a:latin typeface="Roboto Slab"/>
                <a:cs typeface="Arial" charset="0"/>
              </a:rPr>
              <a:t>Delovni</a:t>
            </a:r>
            <a:r>
              <a:rPr lang="en-US" altLang="sl-SI" sz="3200" b="1" dirty="0" smtClean="0">
                <a:solidFill>
                  <a:srgbClr val="AD248E"/>
                </a:solidFill>
                <a:latin typeface="Roboto Slab"/>
                <a:cs typeface="Arial" charset="0"/>
              </a:rPr>
              <a:t> </a:t>
            </a:r>
            <a:r>
              <a:rPr lang="en-US" altLang="sl-SI" sz="3200" b="1" dirty="0" err="1" smtClean="0">
                <a:solidFill>
                  <a:srgbClr val="AD248E"/>
                </a:solidFill>
                <a:latin typeface="Roboto Slab"/>
                <a:cs typeface="Arial" charset="0"/>
              </a:rPr>
              <a:t>listi</a:t>
            </a:r>
            <a:endParaRPr lang="sl-SI" altLang="sl-SI" sz="3200" b="1" dirty="0">
              <a:solidFill>
                <a:srgbClr val="AD248E"/>
              </a:solidFill>
              <a:latin typeface="Roboto Slab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48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1"/>
          <p:cNvSpPr txBox="1">
            <a:spLocks/>
          </p:cNvSpPr>
          <p:nvPr/>
        </p:nvSpPr>
        <p:spPr>
          <a:xfrm>
            <a:off x="3666665" y="137426"/>
            <a:ext cx="4703611" cy="785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366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sl-SI" sz="3200" b="1" dirty="0" err="1" smtClean="0">
                <a:solidFill>
                  <a:srgbClr val="AD248E"/>
                </a:solidFill>
                <a:latin typeface="Roboto Slab"/>
                <a:cs typeface="Arial" charset="0"/>
              </a:rPr>
              <a:t>Avdio-vsebine</a:t>
            </a:r>
            <a:r>
              <a:rPr lang="en-US" altLang="sl-SI" sz="3200" b="1" dirty="0" smtClean="0">
                <a:solidFill>
                  <a:srgbClr val="AD248E"/>
                </a:solidFill>
                <a:latin typeface="Roboto Slab"/>
                <a:cs typeface="Arial" charset="0"/>
              </a:rPr>
              <a:t> </a:t>
            </a:r>
            <a:r>
              <a:rPr lang="en-US" altLang="sl-SI" sz="3200" b="1" dirty="0" err="1" smtClean="0">
                <a:solidFill>
                  <a:srgbClr val="AD248E"/>
                </a:solidFill>
                <a:latin typeface="Roboto Slab"/>
                <a:cs typeface="Arial" charset="0"/>
              </a:rPr>
              <a:t>za</a:t>
            </a:r>
            <a:r>
              <a:rPr lang="en-US" altLang="sl-SI" sz="3200" b="1" dirty="0" smtClean="0">
                <a:solidFill>
                  <a:srgbClr val="AD248E"/>
                </a:solidFill>
                <a:latin typeface="Roboto Slab"/>
                <a:cs typeface="Arial" charset="0"/>
              </a:rPr>
              <a:t> </a:t>
            </a:r>
            <a:r>
              <a:rPr lang="en-US" altLang="sl-SI" sz="3200" b="1" dirty="0" err="1" smtClean="0">
                <a:solidFill>
                  <a:srgbClr val="AD248E"/>
                </a:solidFill>
                <a:latin typeface="Roboto Slab"/>
                <a:cs typeface="Arial" charset="0"/>
              </a:rPr>
              <a:t>samopomoč</a:t>
            </a:r>
            <a:endParaRPr lang="sl-SI" altLang="sl-SI" sz="3200" b="1" dirty="0">
              <a:solidFill>
                <a:srgbClr val="AD248E"/>
              </a:solidFill>
              <a:latin typeface="Roboto Slab"/>
              <a:cs typeface="Arial" charset="0"/>
            </a:endParaRPr>
          </a:p>
        </p:txBody>
      </p:sp>
      <p:pic>
        <p:nvPicPr>
          <p:cNvPr id="11" name="Picture 10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1" y="1173459"/>
            <a:ext cx="5392713" cy="228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hlinkClick r:id="rId4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4"/>
          <a:stretch/>
        </p:blipFill>
        <p:spPr>
          <a:xfrm>
            <a:off x="218712" y="3704332"/>
            <a:ext cx="5420272" cy="228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hlinkClick r:id="rId6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8"/>
          <a:stretch/>
        </p:blipFill>
        <p:spPr>
          <a:xfrm>
            <a:off x="6088168" y="1173459"/>
            <a:ext cx="5667147" cy="2334891"/>
          </a:xfrm>
          <a:prstGeom prst="rect">
            <a:avLst/>
          </a:prstGeom>
        </p:spPr>
      </p:pic>
      <p:pic>
        <p:nvPicPr>
          <p:cNvPr id="3" name="Picture 2">
            <a:hlinkClick r:id="rId8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6"/>
          <a:stretch/>
        </p:blipFill>
        <p:spPr>
          <a:xfrm>
            <a:off x="6088168" y="3704332"/>
            <a:ext cx="5614394" cy="228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3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značba mesta vsebine 2"/>
          <p:cNvSpPr txBox="1">
            <a:spLocks/>
          </p:cNvSpPr>
          <p:nvPr/>
        </p:nvSpPr>
        <p:spPr>
          <a:xfrm>
            <a:off x="567780" y="1474673"/>
            <a:ext cx="4297902" cy="388381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sl-SI" sz="1600" dirty="0" err="1">
                <a:solidFill>
                  <a:srgbClr val="3D4474"/>
                </a:solidFill>
                <a:latin typeface="Roboto Slab Light"/>
              </a:rPr>
              <a:t>Brezplačni</a:t>
            </a:r>
            <a:r>
              <a:rPr lang="en-US" altLang="sl-SI" sz="16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600" dirty="0" err="1">
                <a:solidFill>
                  <a:srgbClr val="3D4474"/>
                </a:solidFill>
                <a:latin typeface="Roboto Slab Light"/>
              </a:rPr>
              <a:t>interaktivni</a:t>
            </a:r>
            <a:r>
              <a:rPr lang="en-US" altLang="sl-SI" sz="16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600" dirty="0" err="1">
                <a:solidFill>
                  <a:srgbClr val="3D4474"/>
                </a:solidFill>
                <a:latin typeface="Roboto Slab Light"/>
              </a:rPr>
              <a:t>priročnik</a:t>
            </a:r>
            <a:r>
              <a:rPr lang="en-US" altLang="sl-SI" sz="16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600" dirty="0" err="1">
                <a:solidFill>
                  <a:srgbClr val="3D4474"/>
                </a:solidFill>
                <a:latin typeface="Roboto Slab Light"/>
              </a:rPr>
              <a:t>za</a:t>
            </a:r>
            <a:r>
              <a:rPr lang="en-US" altLang="sl-SI" sz="16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600" dirty="0" err="1">
                <a:solidFill>
                  <a:srgbClr val="3D4474"/>
                </a:solidFill>
                <a:latin typeface="Roboto Slab Light"/>
              </a:rPr>
              <a:t>mlade</a:t>
            </a:r>
            <a:r>
              <a:rPr lang="en-US" altLang="sl-SI" sz="16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600" dirty="0">
                <a:solidFill>
                  <a:srgbClr val="3D44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 Light"/>
              </a:rPr>
              <a:t>“</a:t>
            </a:r>
            <a:r>
              <a:rPr lang="en-US" altLang="sl-SI" sz="1600" dirty="0" err="1">
                <a:solidFill>
                  <a:srgbClr val="3D44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 Light"/>
              </a:rPr>
              <a:t>Kaj</a:t>
            </a:r>
            <a:r>
              <a:rPr lang="en-US" altLang="sl-SI" sz="1600" dirty="0">
                <a:solidFill>
                  <a:srgbClr val="3D44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 Light"/>
              </a:rPr>
              <a:t> </a:t>
            </a:r>
            <a:r>
              <a:rPr lang="en-US" altLang="sl-SI" sz="1600" dirty="0" err="1">
                <a:solidFill>
                  <a:srgbClr val="3D44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 Light"/>
              </a:rPr>
              <a:t>lahko</a:t>
            </a:r>
            <a:r>
              <a:rPr lang="en-US" altLang="sl-SI" sz="1600" dirty="0">
                <a:solidFill>
                  <a:srgbClr val="3D44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 Light"/>
              </a:rPr>
              <a:t> </a:t>
            </a:r>
            <a:r>
              <a:rPr lang="en-US" altLang="sl-SI" sz="1600" dirty="0" err="1">
                <a:solidFill>
                  <a:srgbClr val="3D44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 Light"/>
              </a:rPr>
              <a:t>naredim</a:t>
            </a:r>
            <a:r>
              <a:rPr lang="en-US" altLang="sl-SI" sz="1600" dirty="0">
                <a:solidFill>
                  <a:srgbClr val="3D44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 Light"/>
              </a:rPr>
              <a:t>, da mi </a:t>
            </a:r>
            <a:r>
              <a:rPr lang="en-US" altLang="sl-SI" sz="1600" dirty="0" err="1">
                <a:solidFill>
                  <a:srgbClr val="3D44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 Light"/>
              </a:rPr>
              <a:t>bo</a:t>
            </a:r>
            <a:r>
              <a:rPr lang="en-US" altLang="sl-SI" sz="1600" dirty="0">
                <a:solidFill>
                  <a:srgbClr val="3D44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 Light"/>
              </a:rPr>
              <a:t> </a:t>
            </a:r>
            <a:r>
              <a:rPr lang="en-US" altLang="sl-SI" sz="1600" dirty="0" err="1">
                <a:solidFill>
                  <a:srgbClr val="3D44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 Light"/>
              </a:rPr>
              <a:t>lažje</a:t>
            </a:r>
            <a:r>
              <a:rPr lang="en-US" altLang="sl-SI" sz="1600" dirty="0">
                <a:solidFill>
                  <a:srgbClr val="3D44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 Light"/>
              </a:rPr>
              <a:t>?”</a:t>
            </a:r>
          </a:p>
          <a:p>
            <a:r>
              <a:rPr lang="en-US" altLang="sl-SI" sz="1600" dirty="0" err="1">
                <a:solidFill>
                  <a:srgbClr val="3D4474"/>
                </a:solidFill>
                <a:latin typeface="Roboto Slab Light"/>
              </a:rPr>
              <a:t>Več</a:t>
            </a:r>
            <a:r>
              <a:rPr lang="en-US" altLang="sl-SI" sz="16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600" dirty="0" err="1">
                <a:solidFill>
                  <a:srgbClr val="3D4474"/>
                </a:solidFill>
                <a:latin typeface="Roboto Slab Light"/>
              </a:rPr>
              <a:t>kot</a:t>
            </a:r>
            <a:r>
              <a:rPr lang="en-US" altLang="sl-SI" sz="16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600" dirty="0" err="1">
                <a:solidFill>
                  <a:srgbClr val="3D4474"/>
                </a:solidFill>
                <a:latin typeface="Roboto Slab Light"/>
              </a:rPr>
              <a:t>klasična</a:t>
            </a:r>
            <a:r>
              <a:rPr lang="en-US" altLang="sl-SI" sz="16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600" dirty="0" err="1">
                <a:solidFill>
                  <a:srgbClr val="3D4474"/>
                </a:solidFill>
                <a:latin typeface="Roboto Slab Light"/>
              </a:rPr>
              <a:t>knjižica</a:t>
            </a:r>
            <a:r>
              <a:rPr lang="en-US" altLang="sl-SI" sz="1600" dirty="0">
                <a:solidFill>
                  <a:srgbClr val="3D4474"/>
                </a:solidFill>
                <a:latin typeface="Roboto Slab Light"/>
              </a:rPr>
              <a:t>!</a:t>
            </a:r>
          </a:p>
          <a:p>
            <a:pPr lvl="1"/>
            <a:r>
              <a:rPr lang="en-US" altLang="sl-SI" sz="1200" dirty="0" err="1">
                <a:solidFill>
                  <a:srgbClr val="3D4474"/>
                </a:solidFill>
                <a:latin typeface="Roboto Slab Light"/>
              </a:rPr>
              <a:t>Interaktivni</a:t>
            </a:r>
            <a:r>
              <a:rPr lang="en-US" altLang="sl-SI" sz="12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200" dirty="0" err="1">
                <a:solidFill>
                  <a:srgbClr val="3D4474"/>
                </a:solidFill>
                <a:latin typeface="Roboto Slab Light"/>
              </a:rPr>
              <a:t>priročnik</a:t>
            </a:r>
            <a:r>
              <a:rPr lang="en-US" altLang="sl-SI" sz="12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SI" altLang="sl-SI" sz="1200" dirty="0">
                <a:solidFill>
                  <a:srgbClr val="3D4474"/>
                </a:solidFill>
                <a:latin typeface="Roboto Slab Light"/>
              </a:rPr>
              <a:t>–</a:t>
            </a:r>
            <a:r>
              <a:rPr lang="en-US" altLang="sl-SI" sz="12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200" dirty="0" err="1">
                <a:solidFill>
                  <a:srgbClr val="3D4474"/>
                </a:solidFill>
                <a:latin typeface="Roboto Slab Light"/>
              </a:rPr>
              <a:t>vsebina</a:t>
            </a:r>
            <a:r>
              <a:rPr lang="en-US" altLang="sl-SI" sz="12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200" dirty="0" err="1">
                <a:solidFill>
                  <a:srgbClr val="3D4474"/>
                </a:solidFill>
                <a:latin typeface="Roboto Slab Light"/>
              </a:rPr>
              <a:t>priročnika</a:t>
            </a:r>
            <a:r>
              <a:rPr lang="en-US" altLang="sl-SI" sz="12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200" dirty="0" err="1">
                <a:solidFill>
                  <a:srgbClr val="3D4474"/>
                </a:solidFill>
                <a:latin typeface="Roboto Slab Light"/>
              </a:rPr>
              <a:t>skrbno</a:t>
            </a:r>
            <a:r>
              <a:rPr lang="en-US" altLang="sl-SI" sz="12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200" dirty="0" err="1">
                <a:solidFill>
                  <a:srgbClr val="3D4474"/>
                </a:solidFill>
                <a:latin typeface="Roboto Slab Light"/>
              </a:rPr>
              <a:t>povezana</a:t>
            </a:r>
            <a:r>
              <a:rPr lang="en-US" altLang="sl-SI" sz="1200" dirty="0">
                <a:solidFill>
                  <a:srgbClr val="3D4474"/>
                </a:solidFill>
                <a:latin typeface="Roboto Slab Light"/>
              </a:rPr>
              <a:t> z </a:t>
            </a:r>
            <a:r>
              <a:rPr lang="en-US" altLang="sl-SI" sz="1200" dirty="0" err="1">
                <a:solidFill>
                  <a:srgbClr val="3D4474"/>
                </a:solidFill>
                <a:latin typeface="Roboto Slab Light"/>
              </a:rPr>
              <a:t>zvočnimi</a:t>
            </a:r>
            <a:r>
              <a:rPr lang="en-US" altLang="sl-SI" sz="12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200" dirty="0" err="1">
                <a:solidFill>
                  <a:srgbClr val="3D4474"/>
                </a:solidFill>
                <a:latin typeface="Roboto Slab Light"/>
              </a:rPr>
              <a:t>gradivi</a:t>
            </a:r>
            <a:r>
              <a:rPr lang="en-US" altLang="sl-SI" sz="1200" dirty="0">
                <a:solidFill>
                  <a:srgbClr val="3D4474"/>
                </a:solidFill>
                <a:latin typeface="Roboto Slab Light"/>
              </a:rPr>
              <a:t>, </a:t>
            </a:r>
            <a:r>
              <a:rPr lang="en-US" altLang="sl-SI" sz="1200" dirty="0" err="1">
                <a:solidFill>
                  <a:srgbClr val="3D4474"/>
                </a:solidFill>
                <a:latin typeface="Roboto Slab Light"/>
              </a:rPr>
              <a:t>spletiščem</a:t>
            </a:r>
            <a:r>
              <a:rPr lang="en-US" altLang="sl-SI" sz="1200" dirty="0">
                <a:solidFill>
                  <a:srgbClr val="3D4474"/>
                </a:solidFill>
                <a:latin typeface="Roboto Slab Light"/>
              </a:rPr>
              <a:t> To </a:t>
            </a:r>
            <a:r>
              <a:rPr lang="en-US" altLang="sl-SI" sz="1200" dirty="0" err="1">
                <a:solidFill>
                  <a:srgbClr val="3D4474"/>
                </a:solidFill>
                <a:latin typeface="Roboto Slab Light"/>
              </a:rPr>
              <a:t>sem</a:t>
            </a:r>
            <a:r>
              <a:rPr lang="en-US" altLang="sl-SI" sz="12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200" dirty="0" err="1">
                <a:solidFill>
                  <a:srgbClr val="3D4474"/>
                </a:solidFill>
                <a:latin typeface="Roboto Slab Light"/>
              </a:rPr>
              <a:t>jaz</a:t>
            </a:r>
            <a:r>
              <a:rPr lang="en-US" altLang="sl-SI" sz="1200" dirty="0">
                <a:solidFill>
                  <a:srgbClr val="3D4474"/>
                </a:solidFill>
                <a:latin typeface="Roboto Slab Light"/>
              </a:rPr>
              <a:t> in </a:t>
            </a:r>
            <a:r>
              <a:rPr lang="en-US" altLang="sl-SI" sz="1200" dirty="0" err="1">
                <a:solidFill>
                  <a:srgbClr val="3D4474"/>
                </a:solidFill>
                <a:latin typeface="Roboto Slab Light"/>
              </a:rPr>
              <a:t>izkustvenimi</a:t>
            </a:r>
            <a:r>
              <a:rPr lang="en-US" altLang="sl-SI" sz="12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200" dirty="0" err="1">
                <a:solidFill>
                  <a:srgbClr val="3D4474"/>
                </a:solidFill>
                <a:latin typeface="Roboto Slab Light"/>
              </a:rPr>
              <a:t>vajami</a:t>
            </a:r>
            <a:r>
              <a:rPr lang="en-US" altLang="sl-SI" sz="12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200" dirty="0" err="1">
                <a:solidFill>
                  <a:srgbClr val="3D4474"/>
                </a:solidFill>
                <a:latin typeface="Roboto Slab Light"/>
              </a:rPr>
              <a:t>za</a:t>
            </a:r>
            <a:r>
              <a:rPr lang="en-US" altLang="sl-SI" sz="12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200" dirty="0" err="1">
                <a:solidFill>
                  <a:srgbClr val="3D4474"/>
                </a:solidFill>
                <a:latin typeface="Roboto Slab Light"/>
              </a:rPr>
              <a:t>mlade</a:t>
            </a:r>
            <a:r>
              <a:rPr lang="en-US" altLang="sl-SI" sz="1200" dirty="0">
                <a:solidFill>
                  <a:srgbClr val="3D4474"/>
                </a:solidFill>
                <a:latin typeface="Roboto Slab Light"/>
              </a:rPr>
              <a:t>.</a:t>
            </a:r>
          </a:p>
          <a:p>
            <a:r>
              <a:rPr lang="en-US" altLang="sl-SI" sz="1600" dirty="0" err="1">
                <a:solidFill>
                  <a:srgbClr val="3D4474"/>
                </a:solidFill>
                <a:latin typeface="Roboto Slab Light"/>
              </a:rPr>
              <a:t>Naslavlja</a:t>
            </a:r>
            <a:r>
              <a:rPr lang="en-US" altLang="sl-SI" sz="16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600" dirty="0" err="1">
                <a:solidFill>
                  <a:srgbClr val="3D4474"/>
                </a:solidFill>
                <a:latin typeface="Roboto Slab Light"/>
              </a:rPr>
              <a:t>težave</a:t>
            </a:r>
            <a:r>
              <a:rPr lang="en-US" altLang="sl-SI" sz="16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600" dirty="0" err="1">
                <a:solidFill>
                  <a:srgbClr val="3D4474"/>
                </a:solidFill>
                <a:latin typeface="Roboto Slab Light"/>
              </a:rPr>
              <a:t>duševnega</a:t>
            </a:r>
            <a:r>
              <a:rPr lang="en-US" altLang="sl-SI" sz="16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600" dirty="0" err="1">
                <a:solidFill>
                  <a:srgbClr val="3D4474"/>
                </a:solidFill>
                <a:latin typeface="Roboto Slab Light"/>
              </a:rPr>
              <a:t>zdravja</a:t>
            </a:r>
            <a:r>
              <a:rPr lang="en-US" altLang="sl-SI" sz="16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600" dirty="0" err="1">
                <a:solidFill>
                  <a:srgbClr val="3D4474"/>
                </a:solidFill>
                <a:latin typeface="Roboto Slab Light"/>
              </a:rPr>
              <a:t>mladostnikov</a:t>
            </a:r>
            <a:r>
              <a:rPr lang="en-US" altLang="sl-SI" sz="1600" dirty="0">
                <a:solidFill>
                  <a:srgbClr val="3D4474"/>
                </a:solidFill>
                <a:latin typeface="Roboto Slab Light"/>
              </a:rPr>
              <a:t>, s </a:t>
            </a:r>
            <a:r>
              <a:rPr lang="en-US" altLang="sl-SI" sz="1600" dirty="0" err="1">
                <a:solidFill>
                  <a:srgbClr val="3D4474"/>
                </a:solidFill>
                <a:latin typeface="Roboto Slab Light"/>
              </a:rPr>
              <a:t>poudarkom</a:t>
            </a:r>
            <a:r>
              <a:rPr lang="en-US" altLang="sl-SI" sz="16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600" dirty="0" err="1">
                <a:solidFill>
                  <a:srgbClr val="3D4474"/>
                </a:solidFill>
                <a:latin typeface="Roboto Slab Light"/>
              </a:rPr>
              <a:t>na</a:t>
            </a:r>
            <a:r>
              <a:rPr lang="en-US" altLang="sl-SI" sz="16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600" dirty="0" err="1">
                <a:solidFill>
                  <a:srgbClr val="3D4474"/>
                </a:solidFill>
                <a:latin typeface="Roboto Slab Light"/>
              </a:rPr>
              <a:t>razumevanju</a:t>
            </a:r>
            <a:r>
              <a:rPr lang="en-US" altLang="sl-SI" sz="16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600" dirty="0" err="1">
                <a:solidFill>
                  <a:srgbClr val="3D4474"/>
                </a:solidFill>
                <a:latin typeface="Roboto Slab Light"/>
              </a:rPr>
              <a:t>krožne</a:t>
            </a:r>
            <a:r>
              <a:rPr lang="en-US" altLang="sl-SI" sz="16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600" dirty="0" err="1">
                <a:solidFill>
                  <a:srgbClr val="3D4474"/>
                </a:solidFill>
                <a:latin typeface="Roboto Slab Light"/>
              </a:rPr>
              <a:t>povezanosti</a:t>
            </a:r>
            <a:r>
              <a:rPr lang="en-US" altLang="sl-SI" sz="1600" dirty="0">
                <a:solidFill>
                  <a:srgbClr val="3D4474"/>
                </a:solidFill>
                <a:latin typeface="Roboto Slab Light"/>
              </a:rPr>
              <a:t> </a:t>
            </a:r>
            <a:r>
              <a:rPr lang="en-US" altLang="sl-SI" sz="1600" dirty="0" err="1">
                <a:solidFill>
                  <a:srgbClr val="3D4474"/>
                </a:solidFill>
                <a:latin typeface="Roboto Slab Light"/>
              </a:rPr>
              <a:t>misli</a:t>
            </a:r>
            <a:r>
              <a:rPr lang="en-US" altLang="sl-SI" sz="1600" dirty="0">
                <a:solidFill>
                  <a:srgbClr val="3D4474"/>
                </a:solidFill>
                <a:latin typeface="Roboto Slab Light"/>
              </a:rPr>
              <a:t>, </a:t>
            </a:r>
            <a:r>
              <a:rPr lang="en-US" altLang="sl-SI" sz="1600" dirty="0" err="1">
                <a:solidFill>
                  <a:srgbClr val="3D4474"/>
                </a:solidFill>
                <a:latin typeface="Roboto Slab Light"/>
              </a:rPr>
              <a:t>čustev</a:t>
            </a:r>
            <a:r>
              <a:rPr lang="en-US" altLang="sl-SI" sz="1600" dirty="0">
                <a:solidFill>
                  <a:srgbClr val="3D4474"/>
                </a:solidFill>
                <a:latin typeface="Roboto Slab Light"/>
              </a:rPr>
              <a:t> in </a:t>
            </a:r>
            <a:r>
              <a:rPr lang="en-US" altLang="sl-SI" sz="1600" dirty="0" err="1">
                <a:solidFill>
                  <a:srgbClr val="3D4474"/>
                </a:solidFill>
                <a:latin typeface="Roboto Slab Light"/>
              </a:rPr>
              <a:t>vedenja</a:t>
            </a:r>
            <a:r>
              <a:rPr lang="en-US" altLang="sl-SI" sz="1600" dirty="0">
                <a:solidFill>
                  <a:srgbClr val="3D4474"/>
                </a:solidFill>
                <a:latin typeface="Roboto Slab Light"/>
              </a:rPr>
              <a:t> (VKT model).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3"/>
          <a:stretch/>
        </p:blipFill>
        <p:spPr>
          <a:xfrm>
            <a:off x="6229138" y="1474673"/>
            <a:ext cx="3628958" cy="44569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9" r="1"/>
          <a:stretch/>
        </p:blipFill>
        <p:spPr>
          <a:xfrm>
            <a:off x="6229139" y="1474675"/>
            <a:ext cx="3613573" cy="4456981"/>
          </a:xfrm>
          <a:prstGeom prst="rect">
            <a:avLst/>
          </a:prstGeom>
        </p:spPr>
      </p:pic>
      <p:pic>
        <p:nvPicPr>
          <p:cNvPr id="8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138" y="1474674"/>
            <a:ext cx="3628958" cy="4456982"/>
          </a:xfrm>
          <a:prstGeom prst="rect">
            <a:avLst/>
          </a:prstGeom>
        </p:spPr>
      </p:pic>
      <p:sp>
        <p:nvSpPr>
          <p:cNvPr id="10" name="Naslov 1"/>
          <p:cNvSpPr txBox="1">
            <a:spLocks/>
          </p:cNvSpPr>
          <p:nvPr/>
        </p:nvSpPr>
        <p:spPr>
          <a:xfrm>
            <a:off x="567780" y="366144"/>
            <a:ext cx="3694696" cy="785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366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Novosti</a:t>
            </a:r>
            <a:r>
              <a:rPr lang="en-US" sz="3000" b="1" dirty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v </a:t>
            </a:r>
            <a:r>
              <a:rPr lang="en-US" sz="3000" b="1" dirty="0" err="1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programu</a:t>
            </a:r>
            <a:r>
              <a:rPr lang="en-US" sz="3000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To </a:t>
            </a:r>
            <a:r>
              <a:rPr lang="en-US" sz="3000" b="1" dirty="0" err="1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sem</a:t>
            </a:r>
            <a:r>
              <a:rPr lang="en-US" sz="3000" b="1" dirty="0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 </a:t>
            </a:r>
            <a:r>
              <a:rPr lang="en-US" sz="3000" b="1" dirty="0" err="1" smtClean="0">
                <a:solidFill>
                  <a:srgbClr val="3D4474"/>
                </a:solidFill>
                <a:latin typeface="Roboto Slab" charset="0"/>
                <a:ea typeface="Roboto Slab" charset="0"/>
                <a:cs typeface="Roboto Slab" charset="0"/>
              </a:rPr>
              <a:t>jaz</a:t>
            </a:r>
            <a:endParaRPr lang="sl-SI" sz="3000" dirty="0"/>
          </a:p>
        </p:txBody>
      </p:sp>
    </p:spTree>
    <p:extLst>
      <p:ext uri="{BB962C8B-B14F-4D97-AF65-F5344CB8AC3E}">
        <p14:creationId xmlns:p14="http://schemas.microsoft.com/office/powerpoint/2010/main" val="268176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10354</TotalTime>
  <Words>1059</Words>
  <Application>Microsoft Office PowerPoint</Application>
  <PresentationFormat>Widescreen</PresentationFormat>
  <Paragraphs>122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Roboto Slab</vt:lpstr>
      <vt:lpstr>Roboto Slab Light</vt:lpstr>
      <vt:lpstr>Wingdings</vt:lpstr>
      <vt:lpstr>Office Theme</vt:lpstr>
      <vt:lpstr>Conception personnalisée</vt:lpstr>
      <vt:lpstr>     Prenovljeno spletišče To sem jaz in novi priročnik za mladostnike Kaj lahko naredim, da mi bo lažje </vt:lpstr>
      <vt:lpstr>PowerPoint Presentation</vt:lpstr>
      <vt:lpstr>www.tosemjaz.net   Največja spletna svetovalnica za mlade v Sloveniji</vt:lpstr>
      <vt:lpstr>Novo spletišče www.tosemjaz.net</vt:lpstr>
      <vt:lpstr>Avdio/video vsebine za samopomoč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</vt:lpstr>
      <vt:lpstr>PowerPoint Presentation</vt:lpstr>
      <vt:lpstr>Priročnik – Kaj lahko naredim, da mi bo lažje?</vt:lpstr>
      <vt:lpstr>PowerPoint Presentation</vt:lpstr>
      <vt:lpstr>Spodbuda mladostnikom brezplačne mesečne novice, a treba se je prijaviti https://www.tosemjaz.net/e-novice/ </vt:lpstr>
      <vt:lpstr>Informacije, ki jih lahko delite </vt:lpstr>
      <vt:lpstr>   </vt:lpstr>
      <vt:lpstr>PowerPoint Presentation</vt:lpstr>
      <vt:lpstr>PowerPoint Presentation</vt:lpstr>
      <vt:lpstr>PowerPoint Presentation</vt:lpstr>
      <vt:lpstr>PowerPoint Presentation</vt:lpstr>
      <vt:lpstr>Uporabna vrednost programa</vt:lpstr>
      <vt:lpstr>Uporabna vrednost priročnikov za delo z otroki in mladostniki</vt:lpstr>
      <vt:lpstr>Primer dobre prakse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Naslov prezentacije</dc:title>
  <dc:creator>Info Innovatif</dc:creator>
  <cp:lastModifiedBy>Domen Kralj</cp:lastModifiedBy>
  <cp:revision>397</cp:revision>
  <cp:lastPrinted>2022-05-30T14:59:34Z</cp:lastPrinted>
  <dcterms:created xsi:type="dcterms:W3CDTF">2016-03-22T15:11:36Z</dcterms:created>
  <dcterms:modified xsi:type="dcterms:W3CDTF">2022-09-16T10:29:18Z</dcterms:modified>
</cp:coreProperties>
</file>